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 id="2147483663" r:id="rId6"/>
  </p:sldMasterIdLst>
  <p:notesMasterIdLst>
    <p:notesMasterId r:id="rId23"/>
  </p:notesMasterIdLst>
  <p:handoutMasterIdLst>
    <p:handoutMasterId r:id="rId24"/>
  </p:handoutMasterIdLst>
  <p:sldIdLst>
    <p:sldId id="455" r:id="rId7"/>
    <p:sldId id="453" r:id="rId8"/>
    <p:sldId id="477" r:id="rId9"/>
    <p:sldId id="466" r:id="rId10"/>
    <p:sldId id="479" r:id="rId11"/>
    <p:sldId id="482" r:id="rId12"/>
    <p:sldId id="480" r:id="rId13"/>
    <p:sldId id="494" r:id="rId14"/>
    <p:sldId id="491" r:id="rId15"/>
    <p:sldId id="465" r:id="rId16"/>
    <p:sldId id="495" r:id="rId17"/>
    <p:sldId id="467" r:id="rId18"/>
    <p:sldId id="493"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79FE00"/>
    <a:srgbClr val="D6EAE6"/>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58" autoAdjust="0"/>
    <p:restoredTop sz="74341" autoAdjust="0"/>
  </p:normalViewPr>
  <p:slideViewPr>
    <p:cSldViewPr>
      <p:cViewPr>
        <p:scale>
          <a:sx n="111" d="100"/>
          <a:sy n="111" d="100"/>
        </p:scale>
        <p:origin x="896" y="456"/>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2023/2/19</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2023/2/19</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232610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OBB</a:t>
            </a:r>
            <a:r>
              <a:rPr lang="zh-CN" altLang="en-US" dirty="0"/>
              <a:t>包围盒的 </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kern="0" dirty="0">
                    <a:latin typeface="宋体" panose="02010600030101010101" pitchFamily="2" charset="-122"/>
                    <a:ea typeface="+mn-ea"/>
                  </a:rPr>
                  <a:t>如果用户在连续的</a:t>
                </a:r>
                <a14:m>
                  <m:oMath xmlns:m="http://schemas.openxmlformats.org/officeDocument/2006/math">
                    <m:r>
                      <a:rPr lang="en-US" altLang="zh-CN" sz="1200" b="0" i="1" kern="0" smtClean="0">
                        <a:latin typeface="Cambria Math" panose="02040503050406030204" pitchFamily="18" charset="0"/>
                        <a:ea typeface="+mn-ea"/>
                      </a:rPr>
                      <m:t>𝑛</m:t>
                    </m:r>
                  </m:oMath>
                </a14:m>
                <a:r>
                  <a:rPr lang="zh-CN" altLang="en-US" sz="1200" kern="0" dirty="0">
                    <a:latin typeface="宋体" panose="02010600030101010101" pitchFamily="2" charset="-122"/>
                    <a:ea typeface="+mn-ea"/>
                  </a:rPr>
                  <a:t>帧中，至少有</a:t>
                </a:r>
                <a14:m>
                  <m:oMath xmlns:m="http://schemas.openxmlformats.org/officeDocument/2006/math">
                    <m:r>
                      <a:rPr lang="en-US" altLang="zh-CN" sz="1200" b="0" i="1" kern="0" smtClean="0">
                        <a:latin typeface="Cambria Math" panose="02040503050406030204" pitchFamily="18" charset="0"/>
                        <a:ea typeface="+mn-ea"/>
                      </a:rPr>
                      <m:t>𝑚</m:t>
                    </m:r>
                  </m:oMath>
                </a14:m>
                <a:r>
                  <a:rPr lang="zh-CN" altLang="en-US" sz="1200" kern="0" dirty="0">
                    <a:latin typeface="宋体" panose="02010600030101010101" pitchFamily="2" charset="-122"/>
                    <a:ea typeface="+mn-ea"/>
                  </a:rPr>
                  <a:t>帧</a:t>
                </a:r>
                <a:r>
                  <a:rPr lang="en-US" altLang="zh-CN" sz="1200" kern="0" dirty="0">
                    <a:latin typeface="宋体" panose="02010600030101010101" pitchFamily="2" charset="-122"/>
                    <a:ea typeface="+mn-ea"/>
                  </a:rPr>
                  <a:t>(</a:t>
                </a:r>
                <a14:m>
                  <m:oMath xmlns:m="http://schemas.openxmlformats.org/officeDocument/2006/math">
                    <m:r>
                      <a:rPr lang="en-US" altLang="zh-CN" sz="1200" i="1" kern="0">
                        <a:latin typeface="Cambria Math" panose="02040503050406030204" pitchFamily="18" charset="0"/>
                        <a:ea typeface="+mn-ea"/>
                      </a:rPr>
                      <m:t>𝑛</m:t>
                    </m:r>
                    <m:r>
                      <a:rPr lang="en-US" altLang="zh-CN" sz="1200" b="0" i="1" kern="0" smtClean="0">
                        <a:latin typeface="Cambria Math" panose="02040503050406030204" pitchFamily="18" charset="0"/>
                        <a:ea typeface="+mn-ea"/>
                      </a:rPr>
                      <m:t>=100, </m:t>
                    </m:r>
                    <m:r>
                      <a:rPr lang="en-US" altLang="zh-CN" sz="1200" b="0" i="1" kern="0" smtClean="0">
                        <a:latin typeface="Cambria Math" panose="02040503050406030204" pitchFamily="18" charset="0"/>
                        <a:ea typeface="+mn-ea"/>
                      </a:rPr>
                      <m:t>𝑚</m:t>
                    </m:r>
                    <m:r>
                      <a:rPr lang="en-US" altLang="zh-CN" sz="1200" b="0" i="1" kern="0" smtClean="0">
                        <a:latin typeface="Cambria Math" panose="02040503050406030204" pitchFamily="18" charset="0"/>
                        <a:ea typeface="+mn-ea"/>
                      </a:rPr>
                      <m:t>=60</m:t>
                    </m:r>
                  </m:oMath>
                </a14:m>
                <a:r>
                  <a:rPr lang="en-US" altLang="zh-CN" sz="1200" kern="0" dirty="0">
                    <a:latin typeface="宋体" panose="02010600030101010101" pitchFamily="2" charset="-122"/>
                    <a:ea typeface="+mn-ea"/>
                  </a:rPr>
                  <a:t>)</a:t>
                </a:r>
                <a:r>
                  <a:rPr lang="zh-CN" altLang="en-US" sz="1200" kern="0" dirty="0">
                    <a:latin typeface="宋体" panose="02010600030101010101" pitchFamily="2" charset="-122"/>
                    <a:ea typeface="+mn-ea"/>
                  </a:rPr>
                  <a:t>具有最高的视点质量</a:t>
                </a:r>
                <a:endParaRPr lang="zh-CN" altLang="en-US" sz="1400" kern="0" dirty="0">
                  <a:latin typeface="宋体" panose="02010600030101010101" pitchFamily="2" charset="-122"/>
                  <a:ea typeface="+mn-ea"/>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t="-11" b="10"/>
                </a:stretch>
              </a:blipFill>
            </p:spPr>
            <p:txBody>
              <a:bodyPr/>
              <a:lstStyle/>
              <a:p>
                <a:r>
                  <a:rPr lang="zh-CN" altLang="en-US">
                    <a:noFill/>
                  </a:rPr>
                  <a:t> </a:t>
                </a:r>
              </a:p>
            </p:txBody>
          </p:sp>
        </mc:Fallback>
      </mc:AlternateContent>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rgbClr val="002060"/>
                </a:solidFill>
                <a:effectLst/>
                <a:latin typeface="微软雅黑" panose="020B0503020204020204" charset="-122"/>
                <a:ea typeface="微软雅黑" panose="020B0503020204020204" charset="-122"/>
                <a:cs typeface="Times New Roman" panose="02020603050405020304" pitchFamily="18" charset="0"/>
              </a:rPr>
              <a:t>虚拟现实在航空航天、装备制造、医疗健康、国防军事等战略性行业得到应用，并快速进入文化、教育、娱乐等大众消费领域。</a:t>
            </a:r>
            <a:endParaRPr lang="en-US" altLang="zh-CN" sz="1200" b="1" kern="1200" dirty="0">
              <a:solidFill>
                <a:srgbClr val="002060"/>
              </a:solidFill>
              <a:effectLst/>
              <a:latin typeface="微软雅黑" panose="020B0503020204020204" charset="-122"/>
              <a:ea typeface="微软雅黑" panose="020B0503020204020204" charset="-122"/>
              <a:cs typeface="Times New Roman" panose="02020603050405020304" pitchFamily="18" charset="0"/>
            </a:endParaRPr>
          </a:p>
          <a:p>
            <a:r>
              <a:rPr lang="zh-CN" altLang="en-US" dirty="0"/>
              <a:t>虚拟现实对象操纵是这些领域的支撑。</a:t>
            </a:r>
            <a:endParaRPr lang="en-US" altLang="zh-CN" dirty="0"/>
          </a:p>
          <a:p>
            <a:r>
              <a:rPr lang="zh-CN" altLang="en-US" dirty="0">
                <a:solidFill>
                  <a:srgbClr val="FF0000"/>
                </a:solidFill>
                <a:sym typeface="+mn-ea"/>
              </a:rPr>
              <a:t>本研究拟针对虚拟现实中对象操纵的关键问题进行研究，旨在提出更加高效精确自然的虚拟现实对象操纵方法。</a:t>
            </a:r>
            <a:endParaRPr lang="zh-CN" altLang="en-US" kern="0"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在多人协同对象操纵中有一些相关工作专注于如何确定一个或多个用户可以操作当前帧中的物体，</a:t>
            </a:r>
            <a:endParaRPr lang="en-US" altLang="zh-CN" dirty="0"/>
          </a:p>
          <a:p>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在左边边的视频中，</a:t>
            </a:r>
            <a:r>
              <a:rPr lang="en-US" altLang="zh-CN" dirty="0"/>
              <a:t>Baron [1] </a:t>
            </a:r>
            <a:r>
              <a:rPr lang="zh-CN" altLang="en-US" dirty="0"/>
              <a:t>使用两个条件来确定用户操纵物体的支配地位：第一，在用户可以选择物体的句柄之前，至少获得了其他用户的许可； 第二，用户对物体进行操作后，必须征得其他所有用户的同意，操作才会生效。</a:t>
            </a: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sz="1200" b="0" i="0" u="none" strike="noStrike" baseline="0" dirty="0">
              <a:latin typeface="NimbusRomNo9L-Regu"/>
            </a:endParaRPr>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右图中，</a:t>
            </a:r>
            <a:r>
              <a:rPr lang="en-US" altLang="zh-CN" dirty="0"/>
              <a:t>Wang</a:t>
            </a:r>
            <a:r>
              <a:rPr lang="zh-CN" altLang="en-US" dirty="0"/>
              <a:t>提出了通过视点质量来确定当前帧的</a:t>
            </a:r>
            <a:r>
              <a:rPr lang="en-US" altLang="zh-CN" dirty="0"/>
              <a:t>dominator</a:t>
            </a:r>
            <a:r>
              <a:rPr lang="zh-CN" altLang="en-US" dirty="0"/>
              <a:t>。</a:t>
            </a: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但是这些方法都没有考虑不同的用户操纵不同的类型，可能会影响对象操纵的效率和精度。</a:t>
            </a:r>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在多人协同对象操纵中有一些相关工作专注于不同的用户操纵的类型不同，</a:t>
            </a:r>
            <a:endParaRPr lang="en-US" altLang="zh-CN" dirty="0"/>
          </a:p>
          <a:p>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在左图中，</a:t>
            </a:r>
            <a:r>
              <a:rPr lang="en-US" altLang="zh-CN" dirty="0"/>
              <a:t>Pinho [1] </a:t>
            </a:r>
            <a:r>
              <a:rPr lang="zh-CN" altLang="en-US" dirty="0"/>
              <a:t>首次提出了分离操纵自由度的方法进行协同操纵。</a:t>
            </a: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sz="1200" b="0" i="0" u="none" strike="noStrike" baseline="0" dirty="0">
                <a:latin typeface="NimbusRomNo9L-Regu"/>
              </a:rPr>
              <a:t>在右图中，</a:t>
            </a:r>
            <a:r>
              <a:rPr lang="en-US" altLang="zh-CN" sz="1200" b="0" i="0" u="none" strike="noStrike" baseline="0" dirty="0">
                <a:latin typeface="NimbusRomNo9L-Regu"/>
              </a:rPr>
              <a:t>Soares</a:t>
            </a:r>
            <a:r>
              <a:rPr lang="zh-CN" altLang="en-US" sz="1200" b="0" i="0" u="none" strike="noStrike" baseline="0" dirty="0">
                <a:latin typeface="NimbusRomNo9L-Regu"/>
              </a:rPr>
              <a:t>提出了</a:t>
            </a:r>
            <a:r>
              <a:rPr lang="en-US" altLang="zh-CN" sz="1200" kern="1200" dirty="0">
                <a:solidFill>
                  <a:schemeClr val="tx1"/>
                </a:solidFill>
                <a:effectLst/>
                <a:latin typeface="+mn-lt"/>
                <a:ea typeface="+mn-ea"/>
                <a:cs typeface="+mn-cs"/>
              </a:rPr>
              <a:t> ECO-EXO </a:t>
            </a:r>
            <a:r>
              <a:rPr lang="zh-CN" altLang="zh-CN" sz="1200" kern="1200" dirty="0">
                <a:solidFill>
                  <a:schemeClr val="tx1"/>
                </a:solidFill>
                <a:effectLst/>
                <a:latin typeface="+mn-lt"/>
                <a:ea typeface="+mn-ea"/>
                <a:cs typeface="+mn-cs"/>
              </a:rPr>
              <a:t>技术，该技术也将两个用户之间的自由度分开，根据用户在虚拟场景中的初始位置与被操纵对象的距离，为不同的 用户分配不同的操纵。如距离远的用户执行平移，而距离近的用户执行旋转。</a:t>
            </a:r>
            <a:endParaRPr lang="en-US" altLang="zh-CN" sz="1200" b="0" i="0" u="none" strike="noStrike" baseline="0" dirty="0">
              <a:latin typeface="NimbusRomNo9L-Regu"/>
            </a:endParaRPr>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然而这些方法都没有考虑根据用户的视点质量和</a:t>
            </a:r>
            <a:r>
              <a:rPr lang="en-US" altLang="zh-CN" dirty="0" err="1"/>
              <a:t>obect</a:t>
            </a:r>
            <a:r>
              <a:rPr lang="en-US" altLang="zh-CN" dirty="0"/>
              <a:t>-target</a:t>
            </a:r>
            <a:r>
              <a:rPr lang="zh-CN" altLang="en-US" dirty="0"/>
              <a:t>视觉度量自适应分离操纵，可能会影响对象操纵的效率和精度。</a:t>
            </a:r>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10</a:t>
            </a:fld>
            <a:endParaRPr lang="en-US" altLang="zh-CN"/>
          </a:p>
        </p:txBody>
      </p:sp>
    </p:spTree>
    <p:extLst>
      <p:ext uri="{BB962C8B-B14F-4D97-AF65-F5344CB8AC3E}">
        <p14:creationId xmlns:p14="http://schemas.microsoft.com/office/powerpoint/2010/main" val="29989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png"/><Relationship Id="rId7"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6.xml"/><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610" y="692480"/>
            <a:ext cx="11520000" cy="5596520"/>
          </a:xfrm>
        </p:spPr>
        <p:txBody>
          <a:bodyPr/>
          <a:lstStyle/>
          <a:p>
            <a:r>
              <a:rPr lang="zh-CN" altLang="en-US" dirty="0">
                <a:latin typeface="微软雅黑" panose="020B0503020204020204" pitchFamily="34" charset="-122"/>
                <a:ea typeface="微软雅黑" panose="020B0503020204020204" pitchFamily="34" charset="-122"/>
              </a:rPr>
              <a:t>操纵导航场视点采样</a:t>
            </a:r>
            <a:endParaRPr lang="en-US" altLang="zh-CN" dirty="0">
              <a:latin typeface="微软雅黑" panose="020B0503020204020204" pitchFamily="34" charset="-122"/>
              <a:ea typeface="微软雅黑" panose="020B0503020204020204" pitchFamily="34" charset="-122"/>
            </a:endParaRPr>
          </a:p>
          <a:p>
            <a:pPr lvl="2"/>
            <a:r>
              <a:rPr lang="en-US" altLang="zh-CN" dirty="0"/>
              <a:t>1.</a:t>
            </a:r>
            <a:r>
              <a:rPr lang="zh-CN" altLang="en-US" dirty="0"/>
              <a:t> 原则如下</a:t>
            </a:r>
            <a:r>
              <a:rPr lang="en-US" altLang="zh-CN" dirty="0"/>
              <a:t>:</a:t>
            </a:r>
          </a:p>
          <a:p>
            <a:pPr lvl="4"/>
            <a:r>
              <a:rPr lang="zh-CN" altLang="en-US" dirty="0"/>
              <a:t>（</a:t>
            </a:r>
            <a:r>
              <a:rPr lang="en-US" altLang="zh-CN" dirty="0"/>
              <a:t>1</a:t>
            </a:r>
            <a:r>
              <a:rPr lang="zh-CN" altLang="en-US" dirty="0"/>
              <a:t>）</a:t>
            </a:r>
            <a:r>
              <a:rPr lang="en-US" altLang="zh-CN" dirty="0"/>
              <a:t>Target</a:t>
            </a:r>
            <a:r>
              <a:rPr lang="zh-CN" altLang="en-US" dirty="0"/>
              <a:t>和</a:t>
            </a:r>
            <a:r>
              <a:rPr lang="en-US" altLang="zh-CN" dirty="0"/>
              <a:t>Object</a:t>
            </a:r>
            <a:r>
              <a:rPr lang="zh-CN" altLang="en-US" dirty="0"/>
              <a:t>距离远，所有的视点朝向</a:t>
            </a:r>
            <a:r>
              <a:rPr lang="en-US" altLang="zh-CN" dirty="0"/>
              <a:t>Target</a:t>
            </a:r>
            <a:r>
              <a:rPr lang="zh-CN" altLang="en-US" dirty="0"/>
              <a:t>中心点，其中</a:t>
            </a:r>
            <a:r>
              <a:rPr lang="en-US" altLang="zh-CN" dirty="0"/>
              <a:t>S_tar&gt;S_tarTreshold</a:t>
            </a:r>
          </a:p>
          <a:p>
            <a:pPr lvl="4"/>
            <a:r>
              <a:rPr lang="zh-CN" altLang="en-US" dirty="0"/>
              <a:t>（</a:t>
            </a:r>
            <a:r>
              <a:rPr lang="en-US" altLang="zh-CN" dirty="0"/>
              <a:t>2</a:t>
            </a:r>
            <a:r>
              <a:rPr lang="zh-CN" altLang="en-US" dirty="0"/>
              <a:t>）</a:t>
            </a:r>
            <a:r>
              <a:rPr lang="en-US" altLang="zh-CN" dirty="0"/>
              <a:t>Target</a:t>
            </a:r>
            <a:r>
              <a:rPr lang="zh-CN" altLang="en-US" dirty="0"/>
              <a:t>和</a:t>
            </a:r>
            <a:r>
              <a:rPr lang="en-US" altLang="zh-CN" dirty="0"/>
              <a:t>Object</a:t>
            </a:r>
            <a:r>
              <a:rPr lang="zh-CN" altLang="en-US" dirty="0"/>
              <a:t>距离近，所有的视点朝向</a:t>
            </a:r>
            <a:r>
              <a:rPr lang="en-US" altLang="zh-CN" dirty="0"/>
              <a:t>Target</a:t>
            </a:r>
            <a:r>
              <a:rPr lang="zh-CN" altLang="en-US" dirty="0"/>
              <a:t>和</a:t>
            </a:r>
            <a:r>
              <a:rPr lang="en-US" altLang="zh-CN" dirty="0"/>
              <a:t>Object</a:t>
            </a:r>
            <a:r>
              <a:rPr lang="zh-CN" altLang="en-US" dirty="0"/>
              <a:t>连线的中心点</a:t>
            </a:r>
            <a:r>
              <a:rPr lang="en-US" altLang="zh-CN" dirty="0"/>
              <a:t>,</a:t>
            </a:r>
            <a:r>
              <a:rPr lang="zh-CN" altLang="en-US" dirty="0"/>
              <a:t>其中</a:t>
            </a:r>
            <a:r>
              <a:rPr lang="en-US" altLang="zh-CN" dirty="0"/>
              <a:t>S_tar&gt;S_tarTreshold, S_obj&gt;S_ objTreshold</a:t>
            </a:r>
          </a:p>
          <a:p>
            <a:pPr lvl="4"/>
            <a:endParaRPr lang="en-US" altLang="zh-CN" dirty="0"/>
          </a:p>
          <a:p>
            <a:pPr lvl="2"/>
            <a:r>
              <a:rPr lang="en-US" altLang="zh-CN" dirty="0"/>
              <a:t>2. </a:t>
            </a:r>
            <a:r>
              <a:rPr lang="zh-CN" altLang="en-US" dirty="0"/>
              <a:t>步骤</a:t>
            </a:r>
            <a:endParaRPr lang="en-US" altLang="zh-CN" dirty="0"/>
          </a:p>
          <a:p>
            <a:pPr lvl="4"/>
            <a:r>
              <a:rPr lang="zh-CN" altLang="en-US" dirty="0"/>
              <a:t>视点朝向</a:t>
            </a:r>
            <a:r>
              <a:rPr lang="en-US" altLang="zh-CN" dirty="0"/>
              <a:t>Target</a:t>
            </a:r>
            <a:r>
              <a:rPr lang="zh-CN" altLang="en-US" dirty="0"/>
              <a:t>中心点，根据</a:t>
            </a:r>
            <a:r>
              <a:rPr lang="en-US" altLang="zh-CN" dirty="0"/>
              <a:t>S_tar&gt;S_tarTreshold</a:t>
            </a:r>
            <a:r>
              <a:rPr lang="zh-CN" altLang="en-US" dirty="0"/>
              <a:t>删掉根本不可能的视点，视点朝向</a:t>
            </a:r>
            <a:r>
              <a:rPr lang="en-US" altLang="zh-CN" dirty="0"/>
              <a:t>Object</a:t>
            </a:r>
            <a:r>
              <a:rPr lang="zh-CN" altLang="en-US" dirty="0"/>
              <a:t>中心点，根据</a:t>
            </a:r>
            <a:r>
              <a:rPr lang="en-US" altLang="zh-CN" dirty="0"/>
              <a:t>S_obj&gt;S_ objTreshold</a:t>
            </a:r>
            <a:r>
              <a:rPr lang="zh-CN" altLang="en-US" dirty="0"/>
              <a:t>删掉根本不可得的点，形成采样视点集合</a:t>
            </a:r>
            <a:r>
              <a:rPr lang="en-US" altLang="zh-CN" dirty="0"/>
              <a:t>V</a:t>
            </a:r>
          </a:p>
          <a:p>
            <a:pPr lvl="4"/>
            <a:r>
              <a:rPr lang="zh-CN" altLang="en-US" dirty="0"/>
              <a:t>在集合</a:t>
            </a:r>
            <a:r>
              <a:rPr lang="en-US" altLang="zh-CN" dirty="0"/>
              <a:t>V</a:t>
            </a:r>
            <a:r>
              <a:rPr lang="zh-CN" altLang="en-US" dirty="0"/>
              <a:t>中采用原则（</a:t>
            </a:r>
            <a:r>
              <a:rPr lang="en-US" altLang="zh-CN" dirty="0"/>
              <a:t>1</a:t>
            </a:r>
            <a:r>
              <a:rPr lang="zh-CN" altLang="en-US" dirty="0"/>
              <a:t>）和（</a:t>
            </a:r>
            <a:r>
              <a:rPr lang="en-US" altLang="zh-CN" dirty="0"/>
              <a:t>2</a:t>
            </a:r>
            <a:r>
              <a:rPr lang="zh-CN" altLang="en-US" dirty="0"/>
              <a:t>）跟新采样点</a:t>
            </a:r>
            <a:endParaRPr lang="en-US" altLang="zh-CN" dirty="0"/>
          </a:p>
          <a:p>
            <a:pPr lvl="4"/>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3"/>
            <a:endParaRPr lang="zh-CN" altLang="en-US" dirty="0"/>
          </a:p>
        </p:txBody>
      </p:sp>
      <p:sp>
        <p:nvSpPr>
          <p:cNvPr id="3" name="标题 2"/>
          <p:cNvSpPr>
            <a:spLocks noGrp="1"/>
          </p:cNvSpPr>
          <p:nvPr>
            <p:ph type="title"/>
          </p:nvPr>
        </p:nvSpPr>
        <p:spPr/>
        <p:txBody>
          <a:bodyPr/>
          <a:lstStyle/>
          <a:p>
            <a:r>
              <a:rPr lang="zh-CN" altLang="en-US" dirty="0">
                <a:sym typeface="+mn-ea"/>
              </a:rPr>
              <a:t>三、研究内容一</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610" y="692480"/>
            <a:ext cx="11520000" cy="5596520"/>
          </a:xfrm>
        </p:spPr>
        <p:txBody>
          <a:bodyPr/>
          <a:lstStyle/>
          <a:p>
            <a:r>
              <a:rPr lang="zh-CN" altLang="en-US" dirty="0">
                <a:latin typeface="微软雅黑" panose="020B0503020204020204" pitchFamily="34" charset="-122"/>
                <a:ea typeface="微软雅黑" panose="020B0503020204020204" pitchFamily="34" charset="-122"/>
              </a:rPr>
              <a:t>操纵导航场视点采样</a:t>
            </a:r>
            <a:endParaRPr lang="en-US" altLang="zh-CN" dirty="0">
              <a:latin typeface="微软雅黑" panose="020B0503020204020204" pitchFamily="34" charset="-122"/>
              <a:ea typeface="微软雅黑" panose="020B0503020204020204" pitchFamily="34" charset="-122"/>
            </a:endParaRPr>
          </a:p>
          <a:p>
            <a:pPr lvl="4"/>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3"/>
            <a:endParaRPr lang="zh-CN" altLang="en-US" dirty="0"/>
          </a:p>
        </p:txBody>
      </p:sp>
      <p:sp>
        <p:nvSpPr>
          <p:cNvPr id="3" name="标题 2"/>
          <p:cNvSpPr>
            <a:spLocks noGrp="1"/>
          </p:cNvSpPr>
          <p:nvPr>
            <p:ph type="title"/>
          </p:nvPr>
        </p:nvSpPr>
        <p:spPr/>
        <p:txBody>
          <a:bodyPr/>
          <a:lstStyle/>
          <a:p>
            <a:r>
              <a:rPr lang="zh-CN" altLang="en-US" dirty="0">
                <a:sym typeface="+mn-ea"/>
              </a:rPr>
              <a:t>三、研究内容一</a:t>
            </a:r>
            <a:endParaRPr lang="zh-CN" altLang="en-US" dirty="0"/>
          </a:p>
        </p:txBody>
      </p:sp>
      <p:graphicFrame>
        <p:nvGraphicFramePr>
          <p:cNvPr id="4" name="表格 3">
            <a:extLst>
              <a:ext uri="{FF2B5EF4-FFF2-40B4-BE49-F238E27FC236}">
                <a16:creationId xmlns:a16="http://schemas.microsoft.com/office/drawing/2014/main" id="{4211D0CE-CAB5-487E-A9B7-119D94491C04}"/>
              </a:ext>
            </a:extLst>
          </p:cNvPr>
          <p:cNvGraphicFramePr>
            <a:graphicFrameLocks noGrp="1"/>
          </p:cNvGraphicFramePr>
          <p:nvPr>
            <p:extLst>
              <p:ext uri="{D42A27DB-BD31-4B8C-83A1-F6EECF244321}">
                <p14:modId xmlns:p14="http://schemas.microsoft.com/office/powerpoint/2010/main" val="1846626682"/>
              </p:ext>
            </p:extLst>
          </p:nvPr>
        </p:nvGraphicFramePr>
        <p:xfrm>
          <a:off x="4655840" y="2348880"/>
          <a:ext cx="6768752" cy="2808312"/>
        </p:xfrm>
        <a:graphic>
          <a:graphicData uri="http://schemas.openxmlformats.org/drawingml/2006/table">
            <a:tbl>
              <a:tblPr firstRow="1" bandRow="1">
                <a:tableStyleId>{5C22544A-7EE6-4342-B048-85BDC9FD1C3A}</a:tableStyleId>
              </a:tblPr>
              <a:tblGrid>
                <a:gridCol w="2053042">
                  <a:extLst>
                    <a:ext uri="{9D8B030D-6E8A-4147-A177-3AD203B41FA5}">
                      <a16:colId xmlns:a16="http://schemas.microsoft.com/office/drawing/2014/main" val="490082948"/>
                    </a:ext>
                  </a:extLst>
                </a:gridCol>
                <a:gridCol w="1531825">
                  <a:extLst>
                    <a:ext uri="{9D8B030D-6E8A-4147-A177-3AD203B41FA5}">
                      <a16:colId xmlns:a16="http://schemas.microsoft.com/office/drawing/2014/main" val="69123503"/>
                    </a:ext>
                  </a:extLst>
                </a:gridCol>
                <a:gridCol w="2037748">
                  <a:extLst>
                    <a:ext uri="{9D8B030D-6E8A-4147-A177-3AD203B41FA5}">
                      <a16:colId xmlns:a16="http://schemas.microsoft.com/office/drawing/2014/main" val="1754611451"/>
                    </a:ext>
                  </a:extLst>
                </a:gridCol>
                <a:gridCol w="1146137">
                  <a:extLst>
                    <a:ext uri="{9D8B030D-6E8A-4147-A177-3AD203B41FA5}">
                      <a16:colId xmlns:a16="http://schemas.microsoft.com/office/drawing/2014/main" val="2578910727"/>
                    </a:ext>
                  </a:extLst>
                </a:gridCol>
              </a:tblGrid>
              <a:tr h="468052">
                <a:tc>
                  <a:txBody>
                    <a:bodyPr/>
                    <a:lstStyle/>
                    <a:p>
                      <a:r>
                        <a:rPr lang="zh-CN" altLang="en-US" dirty="0"/>
                        <a:t>采样距离</a:t>
                      </a:r>
                    </a:p>
                  </a:txBody>
                  <a:tcPr/>
                </a:tc>
                <a:tc>
                  <a:txBody>
                    <a:bodyPr/>
                    <a:lstStyle/>
                    <a:p>
                      <a:r>
                        <a:rPr lang="zh-CN" altLang="en-US" dirty="0"/>
                        <a:t>总数</a:t>
                      </a:r>
                    </a:p>
                  </a:txBody>
                  <a:tcPr/>
                </a:tc>
                <a:tc>
                  <a:txBody>
                    <a:bodyPr/>
                    <a:lstStyle/>
                    <a:p>
                      <a:r>
                        <a:rPr lang="en-US" altLang="zh-CN" dirty="0" err="1">
                          <a:solidFill>
                            <a:srgbClr val="FF0000"/>
                          </a:solidFill>
                        </a:rPr>
                        <a:t>S_tar</a:t>
                      </a:r>
                      <a:r>
                        <a:rPr lang="zh-CN" altLang="en-US" dirty="0">
                          <a:solidFill>
                            <a:srgbClr val="FF0000"/>
                          </a:solidFill>
                        </a:rPr>
                        <a:t>和</a:t>
                      </a:r>
                      <a:r>
                        <a:rPr lang="en-US" altLang="zh-CN" dirty="0" err="1">
                          <a:solidFill>
                            <a:srgbClr val="FF0000"/>
                          </a:solidFill>
                        </a:rPr>
                        <a:t>S_obj</a:t>
                      </a:r>
                      <a:endParaRPr lang="zh-CN" altLang="en-US" dirty="0"/>
                    </a:p>
                  </a:txBody>
                  <a:tcPr/>
                </a:tc>
                <a:tc>
                  <a:txBody>
                    <a:bodyPr/>
                    <a:lstStyle/>
                    <a:p>
                      <a:r>
                        <a:rPr lang="zh-CN" altLang="en-US" dirty="0"/>
                        <a:t>优化</a:t>
                      </a:r>
                    </a:p>
                  </a:txBody>
                  <a:tcPr/>
                </a:tc>
                <a:extLst>
                  <a:ext uri="{0D108BD9-81ED-4DB2-BD59-A6C34878D82A}">
                    <a16:rowId xmlns:a16="http://schemas.microsoft.com/office/drawing/2014/main" val="3923740747"/>
                  </a:ext>
                </a:extLst>
              </a:tr>
              <a:tr h="468052">
                <a:tc>
                  <a:txBody>
                    <a:bodyPr/>
                    <a:lstStyle/>
                    <a:p>
                      <a:r>
                        <a:rPr lang="en-US" altLang="zh-CN" dirty="0"/>
                        <a:t>3mX3m</a:t>
                      </a:r>
                      <a:endParaRPr lang="zh-CN" altLang="en-US" dirty="0"/>
                    </a:p>
                  </a:txBody>
                  <a:tcPr/>
                </a:tc>
                <a:tc>
                  <a:txBody>
                    <a:bodyPr/>
                    <a:lstStyle/>
                    <a:p>
                      <a:r>
                        <a:rPr lang="en-US" altLang="zh-CN" dirty="0"/>
                        <a:t>800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335371774"/>
                  </a:ext>
                </a:extLst>
              </a:tr>
              <a:tr h="468052">
                <a:tc>
                  <a:txBody>
                    <a:bodyPr/>
                    <a:lstStyle/>
                    <a:p>
                      <a:r>
                        <a:rPr lang="en-US" altLang="zh-CN" dirty="0"/>
                        <a:t>2mX2m</a:t>
                      </a:r>
                      <a:endParaRPr lang="zh-CN" altLang="en-US" dirty="0"/>
                    </a:p>
                  </a:txBody>
                  <a:tcPr/>
                </a:tc>
                <a:tc>
                  <a:txBody>
                    <a:bodyPr/>
                    <a:lstStyle/>
                    <a:p>
                      <a:r>
                        <a:rPr lang="en-US" altLang="zh-CN" dirty="0"/>
                        <a:t>1800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583918335"/>
                  </a:ext>
                </a:extLst>
              </a:tr>
              <a:tr h="468052">
                <a:tc rowSpan="3">
                  <a:txBody>
                    <a:bodyPr/>
                    <a:lstStyle/>
                    <a:p>
                      <a:r>
                        <a:rPr lang="en-US" altLang="zh-CN" dirty="0"/>
                        <a:t>1mX1</a:t>
                      </a:r>
                      <a:endParaRPr lang="zh-CN" altLang="en-US" dirty="0"/>
                    </a:p>
                  </a:txBody>
                  <a:tcPr/>
                </a:tc>
                <a:tc rowSpan="3">
                  <a:txBody>
                    <a:bodyPr/>
                    <a:lstStyle/>
                    <a:p>
                      <a:r>
                        <a:rPr lang="en-US" altLang="zh-CN" dirty="0"/>
                        <a:t>6938</a:t>
                      </a:r>
                      <a:endParaRPr lang="zh-CN" altLang="en-US" dirty="0"/>
                    </a:p>
                  </a:txBody>
                  <a:tcPr/>
                </a:tc>
                <a:tc>
                  <a:txBody>
                    <a:bodyPr/>
                    <a:lstStyle/>
                    <a:p>
                      <a:r>
                        <a:rPr lang="en-US" altLang="zh-CN" dirty="0"/>
                        <a:t>0.02</a:t>
                      </a:r>
                      <a:endParaRPr lang="zh-CN" altLang="en-US" dirty="0"/>
                    </a:p>
                  </a:txBody>
                  <a:tcPr/>
                </a:tc>
                <a:tc>
                  <a:txBody>
                    <a:bodyPr/>
                    <a:lstStyle/>
                    <a:p>
                      <a:r>
                        <a:rPr lang="en-US" altLang="zh-CN" dirty="0"/>
                        <a:t>540</a:t>
                      </a:r>
                      <a:endParaRPr lang="zh-CN" altLang="en-US" dirty="0"/>
                    </a:p>
                  </a:txBody>
                  <a:tcPr/>
                </a:tc>
                <a:extLst>
                  <a:ext uri="{0D108BD9-81ED-4DB2-BD59-A6C34878D82A}">
                    <a16:rowId xmlns:a16="http://schemas.microsoft.com/office/drawing/2014/main" val="4105213958"/>
                  </a:ext>
                </a:extLst>
              </a:tr>
              <a:tr h="468052">
                <a:tc vMerge="1">
                  <a:txBody>
                    <a:bodyPr/>
                    <a:lstStyle/>
                    <a:p>
                      <a:endParaRPr lang="zh-CN" altLang="en-US" dirty="0"/>
                    </a:p>
                  </a:txBody>
                  <a:tcPr/>
                </a:tc>
                <a:tc vMerge="1">
                  <a:txBody>
                    <a:bodyPr/>
                    <a:lstStyle/>
                    <a:p>
                      <a:endParaRPr lang="zh-CN" altLang="en-US" dirty="0"/>
                    </a:p>
                  </a:txBody>
                  <a:tcPr/>
                </a:tc>
                <a:tc>
                  <a:txBody>
                    <a:bodyPr/>
                    <a:lstStyle/>
                    <a:p>
                      <a:r>
                        <a:rPr lang="en-US" altLang="zh-CN" dirty="0"/>
                        <a:t>0.3</a:t>
                      </a:r>
                      <a:endParaRPr lang="zh-CN" altLang="en-US" dirty="0"/>
                    </a:p>
                  </a:txBody>
                  <a:tcPr/>
                </a:tc>
                <a:tc>
                  <a:txBody>
                    <a:bodyPr/>
                    <a:lstStyle/>
                    <a:p>
                      <a:r>
                        <a:rPr lang="en-US" altLang="zh-CN" dirty="0"/>
                        <a:t>136</a:t>
                      </a:r>
                      <a:endParaRPr lang="zh-CN" altLang="en-US" dirty="0"/>
                    </a:p>
                  </a:txBody>
                  <a:tcPr/>
                </a:tc>
                <a:extLst>
                  <a:ext uri="{0D108BD9-81ED-4DB2-BD59-A6C34878D82A}">
                    <a16:rowId xmlns:a16="http://schemas.microsoft.com/office/drawing/2014/main" val="3185058417"/>
                  </a:ext>
                </a:extLst>
              </a:tr>
              <a:tr h="468052">
                <a:tc vMerge="1">
                  <a:txBody>
                    <a:bodyPr/>
                    <a:lstStyle/>
                    <a:p>
                      <a:endParaRPr lang="zh-CN" altLang="en-US" dirty="0"/>
                    </a:p>
                  </a:txBody>
                  <a:tcPr/>
                </a:tc>
                <a:tc vMerge="1">
                  <a:txBody>
                    <a:bodyPr/>
                    <a:lstStyle/>
                    <a:p>
                      <a:endParaRPr lang="zh-CN" altLang="en-US" dirty="0"/>
                    </a:p>
                  </a:txBody>
                  <a:tcPr/>
                </a:tc>
                <a:tc>
                  <a:txBody>
                    <a:bodyPr/>
                    <a:lstStyle/>
                    <a:p>
                      <a:r>
                        <a:rPr lang="en-US" altLang="zh-CN" dirty="0"/>
                        <a:t>0.5</a:t>
                      </a:r>
                      <a:endParaRPr lang="zh-CN" altLang="en-US" dirty="0"/>
                    </a:p>
                  </a:txBody>
                  <a:tcPr/>
                </a:tc>
                <a:tc>
                  <a:txBody>
                    <a:bodyPr/>
                    <a:lstStyle/>
                    <a:p>
                      <a:r>
                        <a:rPr lang="en-US" altLang="zh-CN" dirty="0">
                          <a:solidFill>
                            <a:srgbClr val="FF0000"/>
                          </a:solidFill>
                        </a:rPr>
                        <a:t>88</a:t>
                      </a:r>
                      <a:endParaRPr lang="zh-CN" altLang="en-US" dirty="0">
                        <a:solidFill>
                          <a:srgbClr val="FF0000"/>
                        </a:solidFill>
                      </a:endParaRPr>
                    </a:p>
                  </a:txBody>
                  <a:tcPr/>
                </a:tc>
                <a:extLst>
                  <a:ext uri="{0D108BD9-81ED-4DB2-BD59-A6C34878D82A}">
                    <a16:rowId xmlns:a16="http://schemas.microsoft.com/office/drawing/2014/main" val="601228431"/>
                  </a:ext>
                </a:extLst>
              </a:tr>
            </a:tbl>
          </a:graphicData>
        </a:graphic>
      </p:graphicFrame>
      <p:pic>
        <p:nvPicPr>
          <p:cNvPr id="5" name="内容占位符 3">
            <a:extLst>
              <a:ext uri="{FF2B5EF4-FFF2-40B4-BE49-F238E27FC236}">
                <a16:creationId xmlns:a16="http://schemas.microsoft.com/office/drawing/2014/main" id="{87ABA563-B9B2-4595-8E7B-BD3A70F037EA}"/>
              </a:ext>
            </a:extLst>
          </p:cNvPr>
          <p:cNvPicPr>
            <a:picLocks noChangeAspect="1"/>
          </p:cNvPicPr>
          <p:nvPr>
            <p:custDataLst>
              <p:tags r:id="rId1"/>
            </p:custDataLst>
          </p:nvPr>
        </p:nvPicPr>
        <p:blipFill>
          <a:blip r:embed="rId4"/>
          <a:stretch>
            <a:fillRect/>
          </a:stretch>
        </p:blipFill>
        <p:spPr>
          <a:xfrm>
            <a:off x="249546" y="2240288"/>
            <a:ext cx="4243075" cy="3025496"/>
          </a:xfrm>
          <a:prstGeom prst="rect">
            <a:avLst/>
          </a:prstGeom>
        </p:spPr>
      </p:pic>
    </p:spTree>
    <p:extLst>
      <p:ext uri="{BB962C8B-B14F-4D97-AF65-F5344CB8AC3E}">
        <p14:creationId xmlns:p14="http://schemas.microsoft.com/office/powerpoint/2010/main" val="68954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908380"/>
            <a:ext cx="11520000" cy="5596520"/>
          </a:xfrm>
        </p:spPr>
        <p:txBody>
          <a:bodyPr/>
          <a:lstStyle/>
          <a:p>
            <a:r>
              <a:rPr lang="en-US" altLang="zh-CN" dirty="0"/>
              <a:t>TRS</a:t>
            </a:r>
            <a:r>
              <a:rPr lang="zh-CN" altLang="en-US" dirty="0"/>
              <a:t>场度量函数</a:t>
            </a:r>
            <a:endParaRPr lang="en-US" altLang="zh-CN" dirty="0"/>
          </a:p>
        </p:txBody>
      </p:sp>
      <p:sp>
        <p:nvSpPr>
          <p:cNvPr id="3" name="标题 2"/>
          <p:cNvSpPr>
            <a:spLocks noGrp="1"/>
          </p:cNvSpPr>
          <p:nvPr>
            <p:ph type="title"/>
          </p:nvPr>
        </p:nvSpPr>
        <p:spPr/>
        <p:txBody>
          <a:bodyPr/>
          <a:lstStyle/>
          <a:p>
            <a:r>
              <a:rPr lang="zh-CN" altLang="en-US" dirty="0">
                <a:sym typeface="+mn-ea"/>
              </a:rPr>
              <a:t>三、研究内容二</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1959060" y="2564904"/>
                <a:ext cx="3028950" cy="400110"/>
              </a:xfrm>
              <a:prstGeom prst="rect">
                <a:avLst/>
              </a:prstGeom>
              <a:solidFill>
                <a:schemeClr val="bg1"/>
              </a:solid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ea typeface="+mn-ea"/>
                          <a:cs typeface="Cambria Math" panose="02040503050406030204" pitchFamily="18" charset="0"/>
                        </a:rPr>
                        <m:t>T</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𝛼</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b="0" i="1" dirty="0" smtClean="0">
                          <a:latin typeface="Cambria Math" panose="02040503050406030204" pitchFamily="18" charset="0"/>
                          <a:ea typeface="+mn-ea"/>
                          <a:cs typeface="Cambria Math" panose="02040503050406030204" pitchFamily="18" charset="0"/>
                        </a:rPr>
                        <m:t>𝐷</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𝛽</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b="0" i="1" dirty="0" smtClean="0">
                          <a:latin typeface="Cambria Math" panose="02040503050406030204" pitchFamily="18" charset="0"/>
                          <a:ea typeface="+mn-ea"/>
                          <a:cs typeface="Cambria Math" panose="02040503050406030204" pitchFamily="18" charset="0"/>
                        </a:rPr>
                        <m:t>𝑂𝑐</m:t>
                      </m:r>
                    </m:oMath>
                  </m:oMathPara>
                </a14:m>
                <a:endParaRPr lang="en-US" altLang="zh-CN" sz="2000" i="1" dirty="0">
                  <a:latin typeface="Cambria Math" panose="02040503050406030204" pitchFamily="18" charset="0"/>
                  <a:ea typeface="+mn-ea"/>
                  <a:cs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959060" y="2564904"/>
                <a:ext cx="3028950" cy="400110"/>
              </a:xfrm>
              <a:prstGeom prst="rect">
                <a:avLst/>
              </a:prstGeom>
              <a:blipFill>
                <a:blip r:embed="rId3"/>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946360" y="3255784"/>
                <a:ext cx="3044825" cy="400110"/>
              </a:xfrm>
              <a:prstGeom prst="rect">
                <a:avLst/>
              </a:prstGeom>
              <a:solidFill>
                <a:schemeClr val="bg1"/>
              </a:solid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ea typeface="+mn-ea"/>
                          <a:cs typeface="Cambria Math" panose="02040503050406030204" pitchFamily="18" charset="0"/>
                        </a:rPr>
                        <m:t>𝑅</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𝛼</m:t>
                      </m:r>
                      <m:r>
                        <a:rPr lang="en-US" altLang="zh-CN" sz="2000" i="1" dirty="0" smtClean="0">
                          <a:latin typeface="Cambria Math" panose="02040503050406030204" pitchFamily="18" charset="0"/>
                          <a:ea typeface="+mn-ea"/>
                          <a:cs typeface="Cambria Math" panose="02040503050406030204" pitchFamily="18" charset="0"/>
                        </a:rPr>
                        <m:t>∙</m:t>
                      </m:r>
                      <m:r>
                        <m:rPr>
                          <m:sty m:val="p"/>
                        </m:rPr>
                        <a:rPr lang="en-US" altLang="zh-CN" sz="2000" i="1" dirty="0">
                          <a:latin typeface="Cambria Math" panose="02040503050406030204" pitchFamily="18" charset="0"/>
                          <a:ea typeface="+mn-ea"/>
                          <a:cs typeface="Cambria Math" panose="02040503050406030204" pitchFamily="18" charset="0"/>
                        </a:rPr>
                        <m:t>θ</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𝛽</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𝑂𝑐</m:t>
                      </m:r>
                    </m:oMath>
                  </m:oMathPara>
                </a14:m>
                <a:endParaRPr lang="en-US" altLang="zh-CN" sz="2000" i="1" dirty="0">
                  <a:latin typeface="Cambria Math" panose="02040503050406030204" pitchFamily="18" charset="0"/>
                  <a:ea typeface="+mn-ea"/>
                  <a:cs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946360" y="3255784"/>
                <a:ext cx="3044825" cy="400110"/>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887305" y="3944759"/>
                <a:ext cx="3293110" cy="400110"/>
              </a:xfrm>
              <a:prstGeom prst="rect">
                <a:avLst/>
              </a:prstGeom>
              <a:solidFill>
                <a:schemeClr val="bg1"/>
              </a:solidFill>
            </p:spPr>
            <p:txBody>
              <a:bodyPr wrap="square"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ea typeface="+mn-ea"/>
                          <a:cs typeface="Cambria Math" panose="02040503050406030204" pitchFamily="18" charset="0"/>
                        </a:rPr>
                        <m:t>S</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𝛼</m:t>
                      </m:r>
                      <m:r>
                        <a:rPr lang="en-US" altLang="zh-CN" sz="2000" i="1" dirty="0" smtClean="0">
                          <a:latin typeface="Cambria Math" panose="02040503050406030204" pitchFamily="18" charset="0"/>
                          <a:ea typeface="+mn-ea"/>
                          <a:cs typeface="Cambria Math" panose="02040503050406030204" pitchFamily="18" charset="0"/>
                        </a:rPr>
                        <m:t>∙</m:t>
                      </m:r>
                      <m:r>
                        <m:rPr>
                          <m:sty m:val="p"/>
                        </m:rPr>
                        <a:rPr lang="en-US" altLang="zh-CN" sz="2000" i="1" dirty="0">
                          <a:latin typeface="Cambria Math" panose="02040503050406030204" pitchFamily="18" charset="0"/>
                          <a:ea typeface="+mn-ea"/>
                          <a:cs typeface="Cambria Math" panose="02040503050406030204" pitchFamily="18" charset="0"/>
                        </a:rPr>
                        <m:t>S</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𝛽</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𝑂𝑐</m:t>
                      </m:r>
                    </m:oMath>
                  </m:oMathPara>
                </a14:m>
                <a:endParaRPr lang="en-US" altLang="zh-CN" sz="2000" i="1" dirty="0">
                  <a:latin typeface="Cambria Math" panose="02040503050406030204" pitchFamily="18" charset="0"/>
                  <a:ea typeface="+mn-ea"/>
                  <a:cs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887305" y="3944759"/>
                <a:ext cx="3293110" cy="400110"/>
              </a:xfrm>
              <a:prstGeom prst="rect">
                <a:avLst/>
              </a:prstGeom>
              <a:blipFill>
                <a:blip r:embed="rId5"/>
                <a:stretch>
                  <a:fillRect b="-16667"/>
                </a:stretch>
              </a:blipFill>
            </p:spPr>
            <p:txBody>
              <a:bodyPr/>
              <a:lstStyle/>
              <a:p>
                <a:r>
                  <a:rPr lang="zh-CN" altLang="en-US">
                    <a:noFill/>
                  </a:rPr>
                  <a:t> </a:t>
                </a:r>
              </a:p>
            </p:txBody>
          </p:sp>
        </mc:Fallback>
      </mc:AlternateContent>
      <p:pic>
        <p:nvPicPr>
          <p:cNvPr id="10" name="图片 9" descr="238580e751c464ecea9d03c9e904557">
            <a:extLst>
              <a:ext uri="{FF2B5EF4-FFF2-40B4-BE49-F238E27FC236}">
                <a16:creationId xmlns:a16="http://schemas.microsoft.com/office/drawing/2014/main" id="{4351D7F3-4578-40D1-BE51-F8EFBBC7DF81}"/>
              </a:ext>
            </a:extLst>
          </p:cNvPr>
          <p:cNvPicPr>
            <a:picLocks noChangeAspect="1"/>
          </p:cNvPicPr>
          <p:nvPr/>
        </p:nvPicPr>
        <p:blipFill>
          <a:blip r:embed="rId6"/>
          <a:stretch>
            <a:fillRect/>
          </a:stretch>
        </p:blipFill>
        <p:spPr>
          <a:xfrm>
            <a:off x="7814310" y="1917065"/>
            <a:ext cx="2686050" cy="2190115"/>
          </a:xfrm>
          <a:prstGeom prst="rect">
            <a:avLst/>
          </a:prstGeom>
        </p:spPr>
      </p:pic>
      <p:pic>
        <p:nvPicPr>
          <p:cNvPr id="11" name="图片 10" descr="06e88394f62a1f394c717f758d9a75f">
            <a:extLst>
              <a:ext uri="{FF2B5EF4-FFF2-40B4-BE49-F238E27FC236}">
                <a16:creationId xmlns:a16="http://schemas.microsoft.com/office/drawing/2014/main" id="{D0EFED32-A586-493F-BEA0-CE78459A2C1C}"/>
              </a:ext>
            </a:extLst>
          </p:cNvPr>
          <p:cNvPicPr>
            <a:picLocks noChangeAspect="1"/>
          </p:cNvPicPr>
          <p:nvPr/>
        </p:nvPicPr>
        <p:blipFill>
          <a:blip r:embed="rId7"/>
          <a:stretch>
            <a:fillRect/>
          </a:stretch>
        </p:blipFill>
        <p:spPr>
          <a:xfrm>
            <a:off x="6343650" y="4077335"/>
            <a:ext cx="5627370" cy="2408555"/>
          </a:xfrm>
          <a:prstGeom prst="rect">
            <a:avLst/>
          </a:prstGeom>
        </p:spPr>
      </p:pic>
      <p:cxnSp>
        <p:nvCxnSpPr>
          <p:cNvPr id="5" name="直接连接符 4">
            <a:extLst>
              <a:ext uri="{FF2B5EF4-FFF2-40B4-BE49-F238E27FC236}">
                <a16:creationId xmlns:a16="http://schemas.microsoft.com/office/drawing/2014/main" id="{3B04DDCF-0063-4553-9E71-720B1EF13080}"/>
              </a:ext>
            </a:extLst>
          </p:cNvPr>
          <p:cNvCxnSpPr/>
          <p:nvPr/>
        </p:nvCxnSpPr>
        <p:spPr bwMode="auto">
          <a:xfrm>
            <a:off x="7814310" y="5805264"/>
            <a:ext cx="0" cy="79208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 name="直接连接符 11">
            <a:extLst>
              <a:ext uri="{FF2B5EF4-FFF2-40B4-BE49-F238E27FC236}">
                <a16:creationId xmlns:a16="http://schemas.microsoft.com/office/drawing/2014/main" id="{66F84665-FD23-4BD7-B25E-92EBB4714919}"/>
              </a:ext>
            </a:extLst>
          </p:cNvPr>
          <p:cNvCxnSpPr/>
          <p:nvPr/>
        </p:nvCxnSpPr>
        <p:spPr bwMode="auto">
          <a:xfrm>
            <a:off x="8544272" y="5805264"/>
            <a:ext cx="0" cy="792088"/>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6" name="箭头: 左右 5">
            <a:extLst>
              <a:ext uri="{FF2B5EF4-FFF2-40B4-BE49-F238E27FC236}">
                <a16:creationId xmlns:a16="http://schemas.microsoft.com/office/drawing/2014/main" id="{0EC3064F-AE0C-45D0-BED8-F26C65490D6E}"/>
              </a:ext>
            </a:extLst>
          </p:cNvPr>
          <p:cNvSpPr/>
          <p:nvPr/>
        </p:nvSpPr>
        <p:spPr bwMode="auto">
          <a:xfrm>
            <a:off x="7814310" y="6381328"/>
            <a:ext cx="729959" cy="150281"/>
          </a:xfrm>
          <a:prstGeom prst="leftRightArrow">
            <a:avLst/>
          </a:prstGeom>
          <a:solidFill>
            <a:srgbClr val="0000FF"/>
          </a:solidFill>
          <a:ln>
            <a:solidFill>
              <a:srgbClr val="0000FF"/>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6E24FE9-7987-4112-A5A2-4C205AD1F5BB}"/>
                  </a:ext>
                </a:extLst>
              </p:cNvPr>
              <p:cNvSpPr/>
              <p:nvPr/>
            </p:nvSpPr>
            <p:spPr>
              <a:xfrm>
                <a:off x="7967189" y="6504900"/>
                <a:ext cx="415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cs typeface="Cambria Math" panose="02040503050406030204" pitchFamily="18" charset="0"/>
                        </a:rPr>
                        <m:t>𝐷</m:t>
                      </m:r>
                    </m:oMath>
                  </m:oMathPara>
                </a14:m>
                <a:endParaRPr lang="zh-CN" altLang="en-US" dirty="0"/>
              </a:p>
            </p:txBody>
          </p:sp>
        </mc:Choice>
        <mc:Fallback xmlns="">
          <p:sp>
            <p:nvSpPr>
              <p:cNvPr id="13" name="矩形 12">
                <a:extLst>
                  <a:ext uri="{FF2B5EF4-FFF2-40B4-BE49-F238E27FC236}">
                    <a16:creationId xmlns:a16="http://schemas.microsoft.com/office/drawing/2014/main" id="{96E24FE9-7987-4112-A5A2-4C205AD1F5BB}"/>
                  </a:ext>
                </a:extLst>
              </p:cNvPr>
              <p:cNvSpPr>
                <a:spLocks noRot="1" noChangeAspect="1" noMove="1" noResize="1" noEditPoints="1" noAdjustHandles="1" noChangeArrowheads="1" noChangeShapeType="1" noTextEdit="1"/>
              </p:cNvSpPr>
              <p:nvPr/>
            </p:nvSpPr>
            <p:spPr>
              <a:xfrm>
                <a:off x="7967189" y="6504900"/>
                <a:ext cx="415818" cy="369332"/>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latin typeface="微软雅黑" panose="020B0503020204020204" charset="-122"/>
                <a:ea typeface="微软雅黑" panose="020B0503020204020204" charset="-122"/>
              </a:rPr>
              <a:t>帧间滤波算法</a:t>
            </a:r>
            <a:endParaRPr lang="en-US" altLang="zh-CN" dirty="0">
              <a:latin typeface="微软雅黑" panose="020B0503020204020204" charset="-122"/>
              <a:ea typeface="微软雅黑" panose="020B0503020204020204" charset="-122"/>
            </a:endParaRPr>
          </a:p>
        </p:txBody>
      </p:sp>
      <p:sp>
        <p:nvSpPr>
          <p:cNvPr id="3" name="标题 2"/>
          <p:cNvSpPr>
            <a:spLocks noGrp="1"/>
          </p:cNvSpPr>
          <p:nvPr>
            <p:ph type="title"/>
          </p:nvPr>
        </p:nvSpPr>
        <p:spPr/>
        <p:txBody>
          <a:bodyPr/>
          <a:lstStyle/>
          <a:p>
            <a:r>
              <a:rPr lang="zh-CN" altLang="en-US" dirty="0">
                <a:sym typeface="+mn-ea"/>
              </a:rPr>
              <a:t>三、研究内容三</a:t>
            </a:r>
            <a:endParaRPr lang="zh-CN" altLang="en-US" dirty="0"/>
          </a:p>
        </p:txBody>
      </p:sp>
      <p:graphicFrame>
        <p:nvGraphicFramePr>
          <p:cNvPr id="10" name="表格 2"/>
          <p:cNvGraphicFramePr>
            <a:graphicFrameLocks noGrp="1"/>
          </p:cNvGraphicFramePr>
          <p:nvPr>
            <p:extLst>
              <p:ext uri="{D42A27DB-BD31-4B8C-83A1-F6EECF244321}">
                <p14:modId xmlns:p14="http://schemas.microsoft.com/office/powerpoint/2010/main" val="596284245"/>
              </p:ext>
            </p:extLst>
          </p:nvPr>
        </p:nvGraphicFramePr>
        <p:xfrm>
          <a:off x="1061160" y="3960964"/>
          <a:ext cx="1388840"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gridCol w="277768">
                  <a:extLst>
                    <a:ext uri="{9D8B030D-6E8A-4147-A177-3AD203B41FA5}">
                      <a16:colId xmlns:a16="http://schemas.microsoft.com/office/drawing/2014/main" val="20003"/>
                    </a:ext>
                  </a:extLst>
                </a:gridCol>
                <a:gridCol w="277768">
                  <a:extLst>
                    <a:ext uri="{9D8B030D-6E8A-4147-A177-3AD203B41FA5}">
                      <a16:colId xmlns:a16="http://schemas.microsoft.com/office/drawing/2014/main" val="20004"/>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11" name="文本框 10"/>
          <p:cNvSpPr txBox="1"/>
          <p:nvPr/>
        </p:nvSpPr>
        <p:spPr>
          <a:xfrm>
            <a:off x="479376" y="2852936"/>
            <a:ext cx="3638865" cy="400110"/>
          </a:xfrm>
          <a:prstGeom prst="rect">
            <a:avLst/>
          </a:prstGeom>
          <a:noFill/>
        </p:spPr>
        <p:txBody>
          <a:bodyPr wrap="square" rtlCol="0">
            <a:spAutoFit/>
          </a:bodyPr>
          <a:lstStyle/>
          <a:p>
            <a:r>
              <a:rPr lang="zh-CN" altLang="en-US" sz="2000" b="1" dirty="0">
                <a:latin typeface="黑体" panose="02010609060101010101" pitchFamily="2" charset="-122"/>
                <a:ea typeface="黑体" panose="02010609060101010101" pitchFamily="2" charset="-122"/>
              </a:rPr>
              <a:t>平移操纵类型度量比较序列：</a:t>
            </a:r>
          </a:p>
        </p:txBody>
      </p:sp>
      <p:sp>
        <p:nvSpPr>
          <p:cNvPr id="12" name="左大括号 11"/>
          <p:cNvSpPr/>
          <p:nvPr/>
        </p:nvSpPr>
        <p:spPr>
          <a:xfrm rot="16200000">
            <a:off x="2150892" y="3372617"/>
            <a:ext cx="295835" cy="2475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2405392" y="3912556"/>
            <a:ext cx="1131064" cy="369332"/>
          </a:xfrm>
          <a:prstGeom prst="rect">
            <a:avLst/>
          </a:prstGeom>
          <a:noFill/>
        </p:spPr>
        <p:txBody>
          <a:bodyPr wrap="square" rtlCol="0">
            <a:spAutoFit/>
          </a:bodyPr>
          <a:lstStyle/>
          <a:p>
            <a:r>
              <a:rPr lang="en-US" altLang="zh-CN" b="1" dirty="0"/>
              <a:t>… </a:t>
            </a:r>
            <a:endParaRPr lang="zh-CN" altLang="en-US" b="1" dirty="0"/>
          </a:p>
        </p:txBody>
      </p:sp>
      <p:sp>
        <p:nvSpPr>
          <p:cNvPr id="15" name="内容占位符 2"/>
          <p:cNvSpPr txBox="1"/>
          <p:nvPr/>
        </p:nvSpPr>
        <p:spPr>
          <a:xfrm>
            <a:off x="657515" y="1444713"/>
            <a:ext cx="10568899" cy="1223654"/>
          </a:xfrm>
          <a:prstGeom prst="rect">
            <a:avLst/>
          </a:prstGeom>
        </p:spPr>
        <p:txBody>
          <a:bodyPr>
            <a:noAutofit/>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a:lnSpc>
                <a:spcPct val="150000"/>
              </a:lnSpc>
            </a:pPr>
            <a:r>
              <a:rPr lang="zh-CN" altLang="zh-CN" sz="2000" kern="0" dirty="0">
                <a:latin typeface="宋体" panose="02010600030101010101" pitchFamily="2" charset="-122"/>
                <a:ea typeface="宋体" panose="02010600030101010101" pitchFamily="2" charset="-122"/>
              </a:rPr>
              <a:t>为了避免多个</a:t>
            </a:r>
            <a:r>
              <a:rPr lang="zh-CN" altLang="en-US" sz="2000" kern="0" dirty="0">
                <a:latin typeface="宋体" panose="02010600030101010101" pitchFamily="2" charset="-122"/>
                <a:ea typeface="宋体" panose="02010600030101010101" pitchFamily="2" charset="-122"/>
              </a:rPr>
              <a:t>视点</a:t>
            </a:r>
            <a:r>
              <a:rPr lang="zh-CN" altLang="zh-CN" sz="2000" kern="0" dirty="0">
                <a:latin typeface="宋体" panose="02010600030101010101" pitchFamily="2" charset="-122"/>
                <a:ea typeface="宋体" panose="02010600030101010101" pitchFamily="2" charset="-122"/>
              </a:rPr>
              <a:t>之间的</a:t>
            </a:r>
            <a:r>
              <a:rPr lang="zh-CN" altLang="en-US" sz="2000" kern="0" dirty="0">
                <a:latin typeface="宋体" panose="02010600030101010101" pitchFamily="2" charset="-122"/>
                <a:ea typeface="宋体" panose="02010600030101010101" pitchFamily="2" charset="-122"/>
              </a:rPr>
              <a:t>操纵类型</a:t>
            </a:r>
            <a:r>
              <a:rPr lang="zh-CN" altLang="zh-CN" sz="2000" kern="0" dirty="0">
                <a:latin typeface="宋体" panose="02010600030101010101" pitchFamily="2" charset="-122"/>
                <a:ea typeface="宋体" panose="02010600030101010101" pitchFamily="2" charset="-122"/>
              </a:rPr>
              <a:t>的高频切换影响</a:t>
            </a:r>
            <a:r>
              <a:rPr lang="zh-CN" altLang="en-US" sz="2000" kern="0" dirty="0">
                <a:latin typeface="宋体" panose="02010600030101010101" pitchFamily="2" charset="-122"/>
                <a:ea typeface="宋体" panose="02010600030101010101" pitchFamily="2" charset="-122"/>
              </a:rPr>
              <a:t>操纵</a:t>
            </a:r>
            <a:r>
              <a:rPr lang="zh-CN" altLang="zh-CN" sz="2000" kern="0" dirty="0">
                <a:latin typeface="宋体" panose="02010600030101010101" pitchFamily="2" charset="-122"/>
                <a:ea typeface="宋体" panose="02010600030101010101" pitchFamily="2" charset="-122"/>
              </a:rPr>
              <a:t>的连续性</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，我们构建了三个</a:t>
            </a:r>
            <a:r>
              <a:rPr lang="zh-CN" altLang="zh-CN" sz="2000" kern="0" dirty="0">
                <a:latin typeface="宋体" panose="02010600030101010101" pitchFamily="2" charset="-122"/>
                <a:ea typeface="宋体" panose="02010600030101010101" pitchFamily="2" charset="-122"/>
              </a:rPr>
              <a:t>当前帧与前序帧的视点质量比较序列，以及根据过滤结果确定是否</a:t>
            </a:r>
            <a:r>
              <a:rPr lang="zh-CN" altLang="en-US" sz="2000" kern="0" dirty="0">
                <a:latin typeface="宋体" panose="02010600030101010101" pitchFamily="2" charset="-122"/>
                <a:ea typeface="宋体" panose="02010600030101010101" pitchFamily="2" charset="-122"/>
              </a:rPr>
              <a:t>切换视点。</a:t>
            </a:r>
            <a:endParaRPr lang="en-US" altLang="zh-CN" sz="2000" kern="0" dirty="0">
              <a:latin typeface="宋体" panose="02010600030101010101" pitchFamily="2" charset="-122"/>
              <a:ea typeface="宋体" panose="02010600030101010101" pitchFamily="2" charset="-122"/>
            </a:endParaRPr>
          </a:p>
        </p:txBody>
      </p:sp>
      <p:graphicFrame>
        <p:nvGraphicFramePr>
          <p:cNvPr id="16" name="表格 2"/>
          <p:cNvGraphicFramePr>
            <a:graphicFrameLocks noGrp="1"/>
          </p:cNvGraphicFramePr>
          <p:nvPr>
            <p:extLst>
              <p:ext uri="{D42A27DB-BD31-4B8C-83A1-F6EECF244321}">
                <p14:modId xmlns:p14="http://schemas.microsoft.com/office/powerpoint/2010/main" val="4132095841"/>
              </p:ext>
            </p:extLst>
          </p:nvPr>
        </p:nvGraphicFramePr>
        <p:xfrm>
          <a:off x="2721656" y="3951322"/>
          <a:ext cx="833304"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cxnSp>
        <p:nvCxnSpPr>
          <p:cNvPr id="21" name="直接箭头连接符 20"/>
          <p:cNvCxnSpPr/>
          <p:nvPr/>
        </p:nvCxnSpPr>
        <p:spPr>
          <a:xfrm>
            <a:off x="3414099" y="3637147"/>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3128873" y="3370797"/>
                <a:ext cx="71306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dirty="0">
                        <a:latin typeface="Cambria Math" panose="02040503050406030204" pitchFamily="18" charset="0"/>
                      </a:rPr>
                      <m:t>𝑖</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22" name="文本框 21"/>
              <p:cNvSpPr txBox="1">
                <a:spLocks noRot="1" noChangeAspect="1" noMove="1" noResize="1" noEditPoints="1" noAdjustHandles="1" noChangeArrowheads="1" noChangeShapeType="1" noTextEdit="1"/>
              </p:cNvSpPr>
              <p:nvPr/>
            </p:nvSpPr>
            <p:spPr>
              <a:xfrm>
                <a:off x="3128873" y="3370797"/>
                <a:ext cx="713065" cy="307777"/>
              </a:xfrm>
              <a:prstGeom prst="rect">
                <a:avLst/>
              </a:prstGeom>
              <a:blipFill>
                <a:blip r:embed="rId4"/>
                <a:stretch>
                  <a:fillRect l="-2564" t="-6000" b="-18000"/>
                </a:stretch>
              </a:blipFill>
            </p:spPr>
            <p:txBody>
              <a:bodyPr/>
              <a:lstStyle/>
              <a:p>
                <a:r>
                  <a:rPr lang="zh-CN" altLang="en-US">
                    <a:noFill/>
                  </a:rPr>
                  <a:t> </a:t>
                </a:r>
              </a:p>
            </p:txBody>
          </p:sp>
        </mc:Fallback>
      </mc:AlternateContent>
      <p:cxnSp>
        <p:nvCxnSpPr>
          <p:cNvPr id="28" name="直接箭头连接符 27"/>
          <p:cNvCxnSpPr/>
          <p:nvPr/>
        </p:nvCxnSpPr>
        <p:spPr>
          <a:xfrm>
            <a:off x="1200801" y="3638545"/>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663905" y="3372195"/>
                <a:ext cx="128379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spc="-150" dirty="0">
                        <a:latin typeface="Cambria Math" panose="02040503050406030204" pitchFamily="18" charset="0"/>
                      </a:rPr>
                      <m:t>𝑖</m:t>
                    </m:r>
                    <m:r>
                      <a:rPr lang="en-US" altLang="zh-CN" sz="1400" b="0" i="1" spc="-150" dirty="0" smtClean="0">
                        <a:latin typeface="Cambria Math" panose="02040503050406030204" pitchFamily="18" charset="0"/>
                      </a:rPr>
                      <m:t>−</m:t>
                    </m:r>
                    <m:r>
                      <a:rPr lang="en-US" altLang="zh-CN" sz="1400" b="0" i="1" spc="-150" dirty="0" smtClean="0">
                        <a:latin typeface="Cambria Math" panose="02040503050406030204" pitchFamily="18" charset="0"/>
                      </a:rPr>
                      <m:t>𝑛</m:t>
                    </m:r>
                    <m:r>
                      <a:rPr lang="en-US" altLang="zh-CN" sz="1400" b="0" i="1" spc="-150" dirty="0" smtClean="0">
                        <a:latin typeface="Cambria Math" panose="02040503050406030204" pitchFamily="18" charset="0"/>
                      </a:rPr>
                      <m:t>+1</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29" name="文本框 28"/>
              <p:cNvSpPr txBox="1">
                <a:spLocks noRot="1" noChangeAspect="1" noMove="1" noResize="1" noEditPoints="1" noAdjustHandles="1" noChangeArrowheads="1" noChangeShapeType="1" noTextEdit="1"/>
              </p:cNvSpPr>
              <p:nvPr/>
            </p:nvSpPr>
            <p:spPr>
              <a:xfrm>
                <a:off x="663905" y="3372195"/>
                <a:ext cx="1283793" cy="307777"/>
              </a:xfrm>
              <a:prstGeom prst="rect">
                <a:avLst/>
              </a:prstGeom>
              <a:blipFill>
                <a:blip r:embed="rId5"/>
                <a:stretch>
                  <a:fillRect l="-1422" t="-5882" b="-17647"/>
                </a:stretch>
              </a:blipFill>
            </p:spPr>
            <p:txBody>
              <a:bodyPr/>
              <a:lstStyle/>
              <a:p>
                <a:r>
                  <a:rPr lang="zh-CN" altLang="en-US">
                    <a:noFill/>
                  </a:rPr>
                  <a:t> </a:t>
                </a:r>
              </a:p>
            </p:txBody>
          </p:sp>
        </mc:Fallback>
      </mc:AlternateContent>
      <p:graphicFrame>
        <p:nvGraphicFramePr>
          <p:cNvPr id="30" name="表格 2"/>
          <p:cNvGraphicFramePr>
            <a:graphicFrameLocks noGrp="1"/>
          </p:cNvGraphicFramePr>
          <p:nvPr>
            <p:extLst>
              <p:ext uri="{D42A27DB-BD31-4B8C-83A1-F6EECF244321}">
                <p14:modId xmlns:p14="http://schemas.microsoft.com/office/powerpoint/2010/main" val="690896902"/>
              </p:ext>
            </p:extLst>
          </p:nvPr>
        </p:nvGraphicFramePr>
        <p:xfrm>
          <a:off x="8947527" y="3928891"/>
          <a:ext cx="1388840"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gridCol w="277768">
                  <a:extLst>
                    <a:ext uri="{9D8B030D-6E8A-4147-A177-3AD203B41FA5}">
                      <a16:colId xmlns:a16="http://schemas.microsoft.com/office/drawing/2014/main" val="20003"/>
                    </a:ext>
                  </a:extLst>
                </a:gridCol>
                <a:gridCol w="277768">
                  <a:extLst>
                    <a:ext uri="{9D8B030D-6E8A-4147-A177-3AD203B41FA5}">
                      <a16:colId xmlns:a16="http://schemas.microsoft.com/office/drawing/2014/main" val="20004"/>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31" name="文本框 30"/>
          <p:cNvSpPr txBox="1"/>
          <p:nvPr/>
        </p:nvSpPr>
        <p:spPr>
          <a:xfrm>
            <a:off x="8574372" y="2831448"/>
            <a:ext cx="3397373" cy="400110"/>
          </a:xfrm>
          <a:prstGeom prst="rect">
            <a:avLst/>
          </a:prstGeom>
          <a:noFill/>
        </p:spPr>
        <p:txBody>
          <a:bodyPr wrap="square" rtlCol="0">
            <a:spAutoFit/>
          </a:bodyPr>
          <a:lstStyle/>
          <a:p>
            <a:r>
              <a:rPr lang="zh-CN" altLang="en-US" sz="2000" b="1" dirty="0">
                <a:latin typeface="黑体" panose="02010609060101010101" pitchFamily="2" charset="-122"/>
                <a:ea typeface="黑体" panose="02010609060101010101" pitchFamily="2" charset="-122"/>
              </a:rPr>
              <a:t>缩放操纵类型度量比较序列：</a:t>
            </a:r>
          </a:p>
        </p:txBody>
      </p:sp>
      <p:sp>
        <p:nvSpPr>
          <p:cNvPr id="32" name="左大括号 31"/>
          <p:cNvSpPr/>
          <p:nvPr/>
        </p:nvSpPr>
        <p:spPr>
          <a:xfrm rot="16200000">
            <a:off x="10037259" y="3340544"/>
            <a:ext cx="295835" cy="2475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4" name="文本框 33"/>
          <p:cNvSpPr txBox="1"/>
          <p:nvPr/>
        </p:nvSpPr>
        <p:spPr>
          <a:xfrm>
            <a:off x="10291759" y="3880483"/>
            <a:ext cx="1131064" cy="369332"/>
          </a:xfrm>
          <a:prstGeom prst="rect">
            <a:avLst/>
          </a:prstGeom>
          <a:noFill/>
        </p:spPr>
        <p:txBody>
          <a:bodyPr wrap="square" rtlCol="0">
            <a:spAutoFit/>
          </a:bodyPr>
          <a:lstStyle/>
          <a:p>
            <a:r>
              <a:rPr lang="en-US" altLang="zh-CN" b="1" dirty="0"/>
              <a:t>… </a:t>
            </a:r>
            <a:endParaRPr lang="zh-CN" altLang="en-US" b="1" dirty="0"/>
          </a:p>
        </p:txBody>
      </p:sp>
      <p:graphicFrame>
        <p:nvGraphicFramePr>
          <p:cNvPr id="35" name="表格 2"/>
          <p:cNvGraphicFramePr>
            <a:graphicFrameLocks noGrp="1"/>
          </p:cNvGraphicFramePr>
          <p:nvPr>
            <p:extLst>
              <p:ext uri="{D42A27DB-BD31-4B8C-83A1-F6EECF244321}">
                <p14:modId xmlns:p14="http://schemas.microsoft.com/office/powerpoint/2010/main" val="4248831449"/>
              </p:ext>
            </p:extLst>
          </p:nvPr>
        </p:nvGraphicFramePr>
        <p:xfrm>
          <a:off x="10608023" y="3919249"/>
          <a:ext cx="833304"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cxnSp>
        <p:nvCxnSpPr>
          <p:cNvPr id="36" name="直接箭头连接符 35"/>
          <p:cNvCxnSpPr/>
          <p:nvPr/>
        </p:nvCxnSpPr>
        <p:spPr>
          <a:xfrm>
            <a:off x="11300466" y="3605074"/>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7" name="文本框 36"/>
              <p:cNvSpPr txBox="1"/>
              <p:nvPr/>
            </p:nvSpPr>
            <p:spPr>
              <a:xfrm>
                <a:off x="11015240" y="3338724"/>
                <a:ext cx="71306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dirty="0">
                        <a:latin typeface="Cambria Math" panose="02040503050406030204" pitchFamily="18" charset="0"/>
                      </a:rPr>
                      <m:t>𝑖</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37" name="文本框 36"/>
              <p:cNvSpPr txBox="1">
                <a:spLocks noRot="1" noChangeAspect="1" noMove="1" noResize="1" noEditPoints="1" noAdjustHandles="1" noChangeArrowheads="1" noChangeShapeType="1" noTextEdit="1"/>
              </p:cNvSpPr>
              <p:nvPr/>
            </p:nvSpPr>
            <p:spPr>
              <a:xfrm>
                <a:off x="11015240" y="3338724"/>
                <a:ext cx="713065" cy="307777"/>
              </a:xfrm>
              <a:prstGeom prst="rect">
                <a:avLst/>
              </a:prstGeom>
              <a:blipFill>
                <a:blip r:embed="rId4"/>
                <a:stretch>
                  <a:fillRect l="-2564" t="-6000" b="-18000"/>
                </a:stretch>
              </a:blipFill>
            </p:spPr>
            <p:txBody>
              <a:bodyPr/>
              <a:lstStyle/>
              <a:p>
                <a:r>
                  <a:rPr lang="zh-CN" altLang="en-US">
                    <a:noFill/>
                  </a:rPr>
                  <a:t> </a:t>
                </a:r>
              </a:p>
            </p:txBody>
          </p:sp>
        </mc:Fallback>
      </mc:AlternateContent>
      <p:cxnSp>
        <p:nvCxnSpPr>
          <p:cNvPr id="38" name="直接箭头连接符 37"/>
          <p:cNvCxnSpPr/>
          <p:nvPr/>
        </p:nvCxnSpPr>
        <p:spPr>
          <a:xfrm>
            <a:off x="9087168" y="3606472"/>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9" name="文本框 38"/>
              <p:cNvSpPr txBox="1"/>
              <p:nvPr/>
            </p:nvSpPr>
            <p:spPr>
              <a:xfrm>
                <a:off x="8550272" y="3340122"/>
                <a:ext cx="128379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spc="-150" dirty="0">
                        <a:latin typeface="Cambria Math" panose="02040503050406030204" pitchFamily="18" charset="0"/>
                      </a:rPr>
                      <m:t>𝑖</m:t>
                    </m:r>
                    <m:r>
                      <a:rPr lang="en-US" altLang="zh-CN" sz="1400" b="0" i="1" spc="-150" dirty="0" smtClean="0">
                        <a:latin typeface="Cambria Math" panose="02040503050406030204" pitchFamily="18" charset="0"/>
                      </a:rPr>
                      <m:t>−</m:t>
                    </m:r>
                    <m:r>
                      <a:rPr lang="en-US" altLang="zh-CN" sz="1400" b="0" i="1" spc="-150" dirty="0" smtClean="0">
                        <a:latin typeface="Cambria Math" panose="02040503050406030204" pitchFamily="18" charset="0"/>
                      </a:rPr>
                      <m:t>𝑘</m:t>
                    </m:r>
                    <m:r>
                      <a:rPr lang="en-US" altLang="zh-CN" sz="1400" b="0" i="1" spc="-150" dirty="0" smtClean="0">
                        <a:latin typeface="Cambria Math" panose="02040503050406030204" pitchFamily="18" charset="0"/>
                      </a:rPr>
                      <m:t>+1</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39" name="文本框 38"/>
              <p:cNvSpPr txBox="1">
                <a:spLocks noRot="1" noChangeAspect="1" noMove="1" noResize="1" noEditPoints="1" noAdjustHandles="1" noChangeArrowheads="1" noChangeShapeType="1" noTextEdit="1"/>
              </p:cNvSpPr>
              <p:nvPr/>
            </p:nvSpPr>
            <p:spPr>
              <a:xfrm>
                <a:off x="8550272" y="3340122"/>
                <a:ext cx="1283793" cy="307777"/>
              </a:xfrm>
              <a:prstGeom prst="rect">
                <a:avLst/>
              </a:prstGeom>
              <a:blipFill>
                <a:blip r:embed="rId6"/>
                <a:stretch>
                  <a:fillRect l="-1429" t="-6000" b="-18000"/>
                </a:stretch>
              </a:blipFill>
            </p:spPr>
            <p:txBody>
              <a:bodyPr/>
              <a:lstStyle/>
              <a:p>
                <a:r>
                  <a:rPr lang="zh-CN" altLang="en-US">
                    <a:noFill/>
                  </a:rPr>
                  <a:t> </a:t>
                </a:r>
              </a:p>
            </p:txBody>
          </p:sp>
        </mc:Fallback>
      </mc:AlternateContent>
      <p:graphicFrame>
        <p:nvGraphicFramePr>
          <p:cNvPr id="40" name="表格 2"/>
          <p:cNvGraphicFramePr>
            <a:graphicFrameLocks noGrp="1"/>
          </p:cNvGraphicFramePr>
          <p:nvPr>
            <p:extLst>
              <p:ext uri="{D42A27DB-BD31-4B8C-83A1-F6EECF244321}">
                <p14:modId xmlns:p14="http://schemas.microsoft.com/office/powerpoint/2010/main" val="1470247124"/>
              </p:ext>
            </p:extLst>
          </p:nvPr>
        </p:nvGraphicFramePr>
        <p:xfrm>
          <a:off x="5033319" y="4007104"/>
          <a:ext cx="1388840"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gridCol w="277768">
                  <a:extLst>
                    <a:ext uri="{9D8B030D-6E8A-4147-A177-3AD203B41FA5}">
                      <a16:colId xmlns:a16="http://schemas.microsoft.com/office/drawing/2014/main" val="20003"/>
                    </a:ext>
                  </a:extLst>
                </a:gridCol>
                <a:gridCol w="277768">
                  <a:extLst>
                    <a:ext uri="{9D8B030D-6E8A-4147-A177-3AD203B41FA5}">
                      <a16:colId xmlns:a16="http://schemas.microsoft.com/office/drawing/2014/main" val="20004"/>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41" name="左大括号 40"/>
          <p:cNvSpPr/>
          <p:nvPr/>
        </p:nvSpPr>
        <p:spPr>
          <a:xfrm rot="16200000">
            <a:off x="6123051" y="3418757"/>
            <a:ext cx="295835" cy="2475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2" name="文本框 41"/>
          <p:cNvSpPr txBox="1"/>
          <p:nvPr/>
        </p:nvSpPr>
        <p:spPr>
          <a:xfrm>
            <a:off x="6377551" y="3958696"/>
            <a:ext cx="1131064" cy="369332"/>
          </a:xfrm>
          <a:prstGeom prst="rect">
            <a:avLst/>
          </a:prstGeom>
          <a:noFill/>
        </p:spPr>
        <p:txBody>
          <a:bodyPr wrap="square" rtlCol="0">
            <a:spAutoFit/>
          </a:bodyPr>
          <a:lstStyle/>
          <a:p>
            <a:r>
              <a:rPr lang="en-US" altLang="zh-CN" b="1" dirty="0"/>
              <a:t>… </a:t>
            </a:r>
            <a:endParaRPr lang="zh-CN" altLang="en-US" b="1" dirty="0"/>
          </a:p>
        </p:txBody>
      </p:sp>
      <p:graphicFrame>
        <p:nvGraphicFramePr>
          <p:cNvPr id="43" name="表格 2"/>
          <p:cNvGraphicFramePr>
            <a:graphicFrameLocks noGrp="1"/>
          </p:cNvGraphicFramePr>
          <p:nvPr>
            <p:extLst>
              <p:ext uri="{D42A27DB-BD31-4B8C-83A1-F6EECF244321}">
                <p14:modId xmlns:p14="http://schemas.microsoft.com/office/powerpoint/2010/main" val="709477018"/>
              </p:ext>
            </p:extLst>
          </p:nvPr>
        </p:nvGraphicFramePr>
        <p:xfrm>
          <a:off x="6693815" y="3997462"/>
          <a:ext cx="833304"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cxnSp>
        <p:nvCxnSpPr>
          <p:cNvPr id="44" name="直接箭头连接符 43"/>
          <p:cNvCxnSpPr/>
          <p:nvPr/>
        </p:nvCxnSpPr>
        <p:spPr>
          <a:xfrm>
            <a:off x="7386258" y="3683287"/>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5" name="文本框 44"/>
              <p:cNvSpPr txBox="1"/>
              <p:nvPr/>
            </p:nvSpPr>
            <p:spPr>
              <a:xfrm>
                <a:off x="7101032" y="3416937"/>
                <a:ext cx="71306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dirty="0">
                        <a:latin typeface="Cambria Math" panose="02040503050406030204" pitchFamily="18" charset="0"/>
                      </a:rPr>
                      <m:t>𝑖</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45" name="文本框 44"/>
              <p:cNvSpPr txBox="1">
                <a:spLocks noRot="1" noChangeAspect="1" noMove="1" noResize="1" noEditPoints="1" noAdjustHandles="1" noChangeArrowheads="1" noChangeShapeType="1" noTextEdit="1"/>
              </p:cNvSpPr>
              <p:nvPr/>
            </p:nvSpPr>
            <p:spPr>
              <a:xfrm>
                <a:off x="7101032" y="3416937"/>
                <a:ext cx="713065" cy="307777"/>
              </a:xfrm>
              <a:prstGeom prst="rect">
                <a:avLst/>
              </a:prstGeom>
              <a:blipFill>
                <a:blip r:embed="rId4"/>
                <a:stretch>
                  <a:fillRect l="-2564" t="-6000" b="-18000"/>
                </a:stretch>
              </a:blipFill>
            </p:spPr>
            <p:txBody>
              <a:bodyPr/>
              <a:lstStyle/>
              <a:p>
                <a:r>
                  <a:rPr lang="zh-CN" altLang="en-US">
                    <a:noFill/>
                  </a:rPr>
                  <a:t> </a:t>
                </a:r>
              </a:p>
            </p:txBody>
          </p:sp>
        </mc:Fallback>
      </mc:AlternateContent>
      <p:cxnSp>
        <p:nvCxnSpPr>
          <p:cNvPr id="46" name="直接箭头连接符 45"/>
          <p:cNvCxnSpPr/>
          <p:nvPr/>
        </p:nvCxnSpPr>
        <p:spPr>
          <a:xfrm>
            <a:off x="5172960" y="3684685"/>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4636064" y="3418335"/>
                <a:ext cx="128379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spc="-150" dirty="0">
                        <a:latin typeface="Cambria Math" panose="02040503050406030204" pitchFamily="18" charset="0"/>
                      </a:rPr>
                      <m:t>𝑖</m:t>
                    </m:r>
                    <m:r>
                      <a:rPr lang="en-US" altLang="zh-CN" sz="1400" b="0" i="1" spc="-150" dirty="0" smtClean="0">
                        <a:latin typeface="Cambria Math" panose="02040503050406030204" pitchFamily="18" charset="0"/>
                      </a:rPr>
                      <m:t>−</m:t>
                    </m:r>
                    <m:r>
                      <m:rPr>
                        <m:sty m:val="p"/>
                      </m:rPr>
                      <a:rPr lang="en-US" altLang="zh-CN" sz="1400" i="1" spc="-150" dirty="0">
                        <a:latin typeface="Cambria Math" panose="02040503050406030204" pitchFamily="18" charset="0"/>
                      </a:rPr>
                      <m:t>l</m:t>
                    </m:r>
                    <m:r>
                      <a:rPr lang="en-US" altLang="zh-CN" sz="1400" b="0" i="1" spc="-150" dirty="0" smtClean="0">
                        <a:latin typeface="Cambria Math" panose="02040503050406030204" pitchFamily="18" charset="0"/>
                      </a:rPr>
                      <m:t>+1</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47" name="文本框 46"/>
              <p:cNvSpPr txBox="1">
                <a:spLocks noRot="1" noChangeAspect="1" noMove="1" noResize="1" noEditPoints="1" noAdjustHandles="1" noChangeArrowheads="1" noChangeShapeType="1" noTextEdit="1"/>
              </p:cNvSpPr>
              <p:nvPr/>
            </p:nvSpPr>
            <p:spPr>
              <a:xfrm>
                <a:off x="4636064" y="3418335"/>
                <a:ext cx="1283793" cy="307777"/>
              </a:xfrm>
              <a:prstGeom prst="rect">
                <a:avLst/>
              </a:prstGeom>
              <a:blipFill>
                <a:blip r:embed="rId7"/>
                <a:stretch>
                  <a:fillRect l="-1429" t="-6000" b="-18000"/>
                </a:stretch>
              </a:blipFill>
            </p:spPr>
            <p:txBody>
              <a:bodyPr/>
              <a:lstStyle/>
              <a:p>
                <a:r>
                  <a:rPr lang="zh-CN" altLang="en-US">
                    <a:noFill/>
                  </a:rPr>
                  <a:t> </a:t>
                </a:r>
              </a:p>
            </p:txBody>
          </p:sp>
        </mc:Fallback>
      </mc:AlternateContent>
      <p:sp>
        <p:nvSpPr>
          <p:cNvPr id="48" name="文本框 47"/>
          <p:cNvSpPr txBox="1"/>
          <p:nvPr/>
        </p:nvSpPr>
        <p:spPr>
          <a:xfrm>
            <a:off x="4544244" y="2794077"/>
            <a:ext cx="3397373" cy="400110"/>
          </a:xfrm>
          <a:prstGeom prst="rect">
            <a:avLst/>
          </a:prstGeom>
          <a:noFill/>
        </p:spPr>
        <p:txBody>
          <a:bodyPr wrap="square" rtlCol="0">
            <a:spAutoFit/>
          </a:bodyPr>
          <a:lstStyle/>
          <a:p>
            <a:r>
              <a:rPr lang="zh-CN" altLang="en-US" sz="2000" b="1" dirty="0">
                <a:latin typeface="黑体" panose="02010609060101010101" pitchFamily="2" charset="-122"/>
                <a:ea typeface="黑体" panose="02010609060101010101" pitchFamily="2" charset="-122"/>
              </a:rPr>
              <a:t>旋转操纵类型度量比较序列：</a:t>
            </a:r>
          </a:p>
        </p:txBody>
      </p:sp>
      <mc:AlternateContent xmlns:mc="http://schemas.openxmlformats.org/markup-compatibility/2006" xmlns:a14="http://schemas.microsoft.com/office/drawing/2010/main">
        <mc:Choice Requires="a14">
          <p:sp>
            <p:nvSpPr>
              <p:cNvPr id="49" name="文本框 48"/>
              <p:cNvSpPr txBox="1"/>
              <p:nvPr/>
            </p:nvSpPr>
            <p:spPr>
              <a:xfrm>
                <a:off x="666908" y="5214578"/>
                <a:ext cx="3081981"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CN" b="1" i="1" smtClean="0">
                              <a:latin typeface="Cambria Math" panose="02040503050406030204" pitchFamily="18" charset="0"/>
                              <a:ea typeface="Cambria Math" panose="02040503050406030204" pitchFamily="18" charset="0"/>
                            </a:rPr>
                          </m:ctrlPr>
                        </m:naryPr>
                        <m:sub>
                          <m:r>
                            <m:rPr>
                              <m:brk m:alnAt="25"/>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𝒊</m:t>
                          </m:r>
                        </m:sup>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e>
                      </m:nary>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eqArr>
                            <m:eqArrPr>
                              <m:ctrlPr>
                                <a:rPr lang="en-US" altLang="zh-CN" b="1"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  &lt;</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𝟏</m:t>
                              </m:r>
                            </m:e>
                            <m:e>
                              <m:r>
                                <a:rPr lang="en-US" altLang="zh-CN" b="1" i="1" smtClean="0">
                                  <a:latin typeface="Cambria Math" panose="02040503050406030204" pitchFamily="18" charset="0"/>
                                  <a:ea typeface="Cambria Math" panose="02040503050406030204" pitchFamily="18" charset="0"/>
                                </a:rPr>
                                <m:t>&amp;</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𝒎</m:t>
                              </m:r>
                              <m:r>
                                <a:rPr lang="en-US" altLang="zh-CN" b="1" i="1" baseline="-25000">
                                  <a:latin typeface="Cambria Math" panose="02040503050406030204" pitchFamily="18" charset="0"/>
                                  <a:ea typeface="Cambria Math" panose="02040503050406030204" pitchFamily="18" charset="0"/>
                                </a:rPr>
                                <m:t>𝟏</m:t>
                              </m:r>
                            </m:e>
                          </m:eqArr>
                        </m:e>
                      </m:d>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666908" y="5214578"/>
                <a:ext cx="3081981" cy="6253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732116" y="5224966"/>
                <a:ext cx="3081981"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CN" b="1" i="1" smtClean="0">
                              <a:latin typeface="Cambria Math" panose="02040503050406030204" pitchFamily="18" charset="0"/>
                              <a:ea typeface="Cambria Math" panose="02040503050406030204" pitchFamily="18" charset="0"/>
                            </a:rPr>
                          </m:ctrlPr>
                        </m:naryPr>
                        <m:sub>
                          <m:r>
                            <m:rPr>
                              <m:brk m:alnAt="25"/>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𝒍</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𝒊</m:t>
                          </m:r>
                        </m:sup>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e>
                      </m:nary>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eqArr>
                            <m:eqArrPr>
                              <m:ctrlPr>
                                <a:rPr lang="en-US" altLang="zh-CN" b="1"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  &lt;</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𝟐</m:t>
                              </m:r>
                            </m:e>
                            <m:e>
                              <m:r>
                                <a:rPr lang="en-US" altLang="zh-CN" b="1" i="1" smtClean="0">
                                  <a:latin typeface="Cambria Math" panose="02040503050406030204" pitchFamily="18" charset="0"/>
                                  <a:ea typeface="Cambria Math" panose="02040503050406030204" pitchFamily="18" charset="0"/>
                                </a:rPr>
                                <m:t>&amp;</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𝟐</m:t>
                              </m:r>
                            </m:e>
                          </m:eqArr>
                        </m:e>
                      </m:d>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4732116" y="5224966"/>
                <a:ext cx="3081981" cy="6253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8720810" y="5188338"/>
                <a:ext cx="3081981"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CN" b="1" i="1" smtClean="0">
                              <a:latin typeface="Cambria Math" panose="02040503050406030204" pitchFamily="18" charset="0"/>
                              <a:ea typeface="Cambria Math" panose="02040503050406030204" pitchFamily="18" charset="0"/>
                            </a:rPr>
                          </m:ctrlPr>
                        </m:naryPr>
                        <m:sub>
                          <m:r>
                            <m:rPr>
                              <m:brk m:alnAt="25"/>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m:rPr>
                              <m:sty m:val="p"/>
                            </m:rPr>
                            <a:rPr lang="en-US" altLang="zh-CN" b="1" i="1">
                              <a:latin typeface="Cambria Math" panose="02040503050406030204" pitchFamily="18" charset="0"/>
                              <a:ea typeface="Cambria Math" panose="02040503050406030204" pitchFamily="18" charset="0"/>
                            </a:rPr>
                            <m:t>k</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𝒊</m:t>
                          </m:r>
                        </m:sup>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e>
                      </m:nary>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eqArr>
                            <m:eqArrPr>
                              <m:ctrlPr>
                                <a:rPr lang="en-US" altLang="zh-CN" b="1"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  &lt;</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𝟑</m:t>
                              </m:r>
                            </m:e>
                            <m:e>
                              <m:r>
                                <a:rPr lang="en-US" altLang="zh-CN" b="1" i="1" smtClean="0">
                                  <a:latin typeface="Cambria Math" panose="02040503050406030204" pitchFamily="18" charset="0"/>
                                  <a:ea typeface="Cambria Math" panose="02040503050406030204" pitchFamily="18" charset="0"/>
                                </a:rPr>
                                <m:t>&amp;</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𝟑</m:t>
                              </m:r>
                            </m:e>
                          </m:eqArr>
                        </m:e>
                      </m:d>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8720810" y="5188338"/>
                <a:ext cx="3081981" cy="625364"/>
              </a:xfrm>
              <a:prstGeom prst="rect">
                <a:avLst/>
              </a:prstGeom>
              <a:blipFill>
                <a:blip r:embed="rId10"/>
                <a:stretch>
                  <a:fillRect/>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623655" y="836625"/>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lvl="2"/>
            <a:r>
              <a:rPr lang="zh-CN" altLang="en-US" dirty="0">
                <a:solidFill>
                  <a:srgbClr val="00B050"/>
                </a:solidFill>
              </a:rPr>
              <a:t>2021.12 – 2022.2：阅读文献，分析国内外研究现状。</a:t>
            </a:r>
          </a:p>
          <a:p>
            <a:pPr lvl="2"/>
            <a:endParaRPr lang="zh-CN" altLang="en-US" dirty="0"/>
          </a:p>
          <a:p>
            <a:pPr lvl="2"/>
            <a:r>
              <a:rPr lang="zh-CN" altLang="en-US" dirty="0">
                <a:solidFill>
                  <a:srgbClr val="00B050"/>
                </a:solidFill>
              </a:rPr>
              <a:t>2022.2 – 2022.3：</a:t>
            </a:r>
            <a:r>
              <a:rPr lang="zh-CN" altLang="en-US" dirty="0">
                <a:solidFill>
                  <a:srgbClr val="00B050"/>
                </a:solidFill>
                <a:latin typeface="微软雅黑" panose="020B0503020204020204" pitchFamily="34" charset="-122"/>
                <a:ea typeface="微软雅黑" panose="020B0503020204020204" pitchFamily="34" charset="-122"/>
              </a:rPr>
              <a:t>操纵导航场视点采样</a:t>
            </a:r>
            <a:endParaRPr lang="zh-CN" altLang="en-US" dirty="0">
              <a:solidFill>
                <a:srgbClr val="00B050"/>
              </a:solidFill>
            </a:endParaRPr>
          </a:p>
          <a:p>
            <a:pPr marL="612140" lvl="2" indent="0">
              <a:buNone/>
            </a:pPr>
            <a:endParaRPr lang="zh-CN" altLang="en-US" dirty="0"/>
          </a:p>
          <a:p>
            <a:pPr lvl="2"/>
            <a:r>
              <a:rPr lang="zh-CN" altLang="en-US" dirty="0">
                <a:solidFill>
                  <a:schemeClr val="accent3"/>
                </a:solidFill>
              </a:rPr>
              <a:t>202</a:t>
            </a:r>
            <a:r>
              <a:rPr lang="en-US" altLang="zh-CN" dirty="0">
                <a:solidFill>
                  <a:schemeClr val="accent3"/>
                </a:solidFill>
              </a:rPr>
              <a:t>2</a:t>
            </a:r>
            <a:r>
              <a:rPr lang="zh-CN" altLang="en-US" dirty="0">
                <a:solidFill>
                  <a:schemeClr val="accent3"/>
                </a:solidFill>
              </a:rPr>
              <a:t>.3 – 202</a:t>
            </a:r>
            <a:r>
              <a:rPr lang="en-US" altLang="zh-CN" dirty="0">
                <a:solidFill>
                  <a:schemeClr val="accent3"/>
                </a:solidFill>
              </a:rPr>
              <a:t>2</a:t>
            </a:r>
            <a:r>
              <a:rPr lang="zh-CN" altLang="en-US" dirty="0">
                <a:solidFill>
                  <a:schemeClr val="accent3"/>
                </a:solidFill>
              </a:rPr>
              <a:t>.4：</a:t>
            </a:r>
            <a:r>
              <a:rPr lang="zh-CN" altLang="en-US" dirty="0">
                <a:solidFill>
                  <a:schemeClr val="accent3"/>
                </a:solidFill>
                <a:latin typeface="微软雅黑" panose="020B0503020204020204" pitchFamily="34" charset="-122"/>
                <a:ea typeface="微软雅黑" panose="020B0503020204020204" pitchFamily="34" charset="-122"/>
              </a:rPr>
              <a:t>实时更新</a:t>
            </a:r>
            <a:r>
              <a:rPr lang="en-US" altLang="zh-CN" dirty="0">
                <a:solidFill>
                  <a:schemeClr val="accent3"/>
                </a:solidFill>
                <a:latin typeface="微软雅黑" panose="020B0503020204020204" pitchFamily="34" charset="-122"/>
                <a:ea typeface="微软雅黑" panose="020B0503020204020204" pitchFamily="34" charset="-122"/>
              </a:rPr>
              <a:t>TRS</a:t>
            </a:r>
            <a:r>
              <a:rPr lang="zh-CN" altLang="en-US" dirty="0">
                <a:solidFill>
                  <a:schemeClr val="accent3"/>
                </a:solidFill>
                <a:latin typeface="微软雅黑" panose="020B0503020204020204" pitchFamily="34" charset="-122"/>
                <a:ea typeface="微软雅黑" panose="020B0503020204020204" pitchFamily="34" charset="-122"/>
              </a:rPr>
              <a:t>操纵导航并做实验</a:t>
            </a:r>
          </a:p>
          <a:p>
            <a:pPr lvl="2"/>
            <a:endParaRPr lang="zh-CN" altLang="en-US" dirty="0">
              <a:solidFill>
                <a:schemeClr val="accent3"/>
              </a:solidFill>
            </a:endParaRPr>
          </a:p>
          <a:p>
            <a:pPr lvl="2"/>
            <a:r>
              <a:rPr lang="zh-CN" altLang="en-US" dirty="0">
                <a:solidFill>
                  <a:schemeClr val="accent3"/>
                </a:solidFill>
              </a:rPr>
              <a:t>202</a:t>
            </a:r>
            <a:r>
              <a:rPr lang="en-US" altLang="zh-CN" dirty="0">
                <a:solidFill>
                  <a:schemeClr val="accent3"/>
                </a:solidFill>
              </a:rPr>
              <a:t>2</a:t>
            </a:r>
            <a:r>
              <a:rPr lang="zh-CN" altLang="en-US" dirty="0">
                <a:solidFill>
                  <a:schemeClr val="accent3"/>
                </a:solidFill>
              </a:rPr>
              <a:t>.4 – 202</a:t>
            </a:r>
            <a:r>
              <a:rPr lang="en-US" altLang="zh-CN" dirty="0">
                <a:solidFill>
                  <a:schemeClr val="accent3"/>
                </a:solidFill>
              </a:rPr>
              <a:t>2</a:t>
            </a:r>
            <a:r>
              <a:rPr lang="zh-CN" altLang="en-US" dirty="0">
                <a:solidFill>
                  <a:schemeClr val="accent3"/>
                </a:solidFill>
              </a:rPr>
              <a:t>.5：论文撰写</a:t>
            </a:r>
          </a:p>
          <a:p>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a:p>
        </p:txBody>
      </p:sp>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3436280"/>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36000" y="4583423"/>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400" dirty="0">
                <a:solidFill>
                  <a:srgbClr val="FF0000"/>
                </a:solidFill>
                <a:sym typeface="+mn-ea"/>
              </a:rPr>
              <a:t>本研究拟针对虚拟现实中对象操纵的关键问题进行研究，旨在提出相较于目前国际一流水准方法更加高效易用的基于头眼协同的虚拟现实对象操纵方法。</a:t>
            </a:r>
            <a:endParaRPr lang="zh-CN" altLang="en-US" sz="24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10657135" cy="2345322"/>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虚拟现实是预计增长潜力最大的高新技术之一，目前已经在影视娱乐、教研教学、设计辅助等领域颇有建树，拥有非常大的研究价值；</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技术在学界和工业界依旧留存着许多关键问题亟待解决，比如在虚拟环境中对物体的操控和交互的准确度依旧不容乐观，无法兼顾速度、准确性、学习成本和使用压力，导致虚拟现实技术降低了在普通大众用户群体中的接受度和使用期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t>研究现状</a:t>
            </a:r>
            <a:r>
              <a:rPr lang="en-US" altLang="zh-CN" dirty="0"/>
              <a:t>	</a:t>
            </a:r>
          </a:p>
        </p:txBody>
      </p:sp>
      <p:sp>
        <p:nvSpPr>
          <p:cNvPr id="3" name="标题 2"/>
          <p:cNvSpPr>
            <a:spLocks noGrp="1"/>
          </p:cNvSpPr>
          <p:nvPr>
            <p:ph type="title"/>
          </p:nvPr>
        </p:nvSpPr>
        <p:spPr/>
        <p:txBody>
          <a:bodyPr/>
          <a:lstStyle/>
          <a:p>
            <a:r>
              <a:rPr lang="zh-CN" altLang="en-US" dirty="0"/>
              <a:t>二、研究现状</a:t>
            </a:r>
          </a:p>
        </p:txBody>
      </p:sp>
      <p:sp>
        <p:nvSpPr>
          <p:cNvPr id="9" name="矩形 8"/>
          <p:cNvSpPr/>
          <p:nvPr/>
        </p:nvSpPr>
        <p:spPr>
          <a:xfrm>
            <a:off x="2517779" y="5437534"/>
            <a:ext cx="2406040" cy="369332"/>
          </a:xfrm>
          <a:prstGeom prst="rect">
            <a:avLst/>
          </a:prstGeom>
        </p:spPr>
        <p:txBody>
          <a:bodyPr wrap="squar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Lages IEEE VR 2016</a:t>
            </a:r>
            <a:r>
              <a:rPr lang="en-US" altLang="zh-CN" dirty="0"/>
              <a:t>]</a:t>
            </a:r>
            <a:endParaRPr lang="zh-CN" altLang="en-US" dirty="0"/>
          </a:p>
        </p:txBody>
      </p:sp>
      <p:sp>
        <p:nvSpPr>
          <p:cNvPr id="22" name="矩形 21"/>
          <p:cNvSpPr/>
          <p:nvPr/>
        </p:nvSpPr>
        <p:spPr>
          <a:xfrm>
            <a:off x="8161106" y="5437534"/>
            <a:ext cx="2711768" cy="369332"/>
          </a:xfrm>
          <a:prstGeom prst="rect">
            <a:avLst/>
          </a:prstGeom>
        </p:spPr>
        <p:txBody>
          <a:bodyPr wrap="non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Wang IEEE ISMAR 2021</a:t>
            </a:r>
            <a:r>
              <a:rPr lang="en-US" altLang="zh-CN" dirty="0"/>
              <a:t>]</a:t>
            </a:r>
            <a:endParaRPr lang="zh-CN" altLang="en-US" dirty="0"/>
          </a:p>
        </p:txBody>
      </p:sp>
      <p:pic>
        <p:nvPicPr>
          <p:cNvPr id="24" na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735" b="3409"/>
          <a:stretch>
            <a:fillRect/>
          </a:stretch>
        </p:blipFill>
        <p:spPr>
          <a:xfrm>
            <a:off x="1919536" y="2518472"/>
            <a:ext cx="3634802" cy="2456934"/>
          </a:xfrm>
          <a:prstGeom prst="rect">
            <a:avLst/>
          </a:prstGeom>
        </p:spPr>
      </p:pic>
      <p:grpSp>
        <p:nvGrpSpPr>
          <p:cNvPr id="10" name="组合 9"/>
          <p:cNvGrpSpPr/>
          <p:nvPr/>
        </p:nvGrpSpPr>
        <p:grpSpPr>
          <a:xfrm>
            <a:off x="6960096" y="1944977"/>
            <a:ext cx="4988903" cy="3052076"/>
            <a:chOff x="6238054" y="3457645"/>
            <a:chExt cx="15624356" cy="10020951"/>
          </a:xfrm>
        </p:grpSpPr>
        <p:sp>
          <p:nvSpPr>
            <p:cNvPr id="11" name="矩形 10"/>
            <p:cNvSpPr/>
            <p:nvPr/>
          </p:nvSpPr>
          <p:spPr>
            <a:xfrm>
              <a:off x="14537047" y="8851991"/>
              <a:ext cx="7325363" cy="4626605"/>
            </a:xfrm>
            <a:prstGeom prst="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9495"/>
            </a:p>
          </p:txBody>
        </p:sp>
        <p:pic>
          <p:nvPicPr>
            <p:cNvPr id="12" name="图片 11"/>
            <p:cNvPicPr>
              <a:picLocks noChangeAspect="1"/>
            </p:cNvPicPr>
            <p:nvPr/>
          </p:nvPicPr>
          <p:blipFill>
            <a:blip r:embed="rId6"/>
            <a:stretch>
              <a:fillRect/>
            </a:stretch>
          </p:blipFill>
          <p:spPr>
            <a:xfrm>
              <a:off x="6238054" y="9073531"/>
              <a:ext cx="7118463" cy="4218325"/>
            </a:xfrm>
            <a:prstGeom prst="rect">
              <a:avLst/>
            </a:prstGeom>
          </p:spPr>
        </p:pic>
        <p:pic>
          <p:nvPicPr>
            <p:cNvPr id="13" name="图片 12"/>
            <p:cNvPicPr>
              <a:picLocks noChangeAspect="1"/>
            </p:cNvPicPr>
            <p:nvPr/>
          </p:nvPicPr>
          <p:blipFill>
            <a:blip r:embed="rId7"/>
            <a:stretch>
              <a:fillRect/>
            </a:stretch>
          </p:blipFill>
          <p:spPr>
            <a:xfrm>
              <a:off x="14739814" y="9073531"/>
              <a:ext cx="6915697" cy="4218325"/>
            </a:xfrm>
            <a:prstGeom prst="rect">
              <a:avLst/>
            </a:prstGeom>
          </p:spPr>
        </p:pic>
        <p:pic>
          <p:nvPicPr>
            <p:cNvPr id="14" name="图片 13"/>
            <p:cNvPicPr>
              <a:picLocks noChangeAspect="1"/>
            </p:cNvPicPr>
            <p:nvPr/>
          </p:nvPicPr>
          <p:blipFill>
            <a:blip r:embed="rId8"/>
            <a:stretch>
              <a:fillRect/>
            </a:stretch>
          </p:blipFill>
          <p:spPr>
            <a:xfrm>
              <a:off x="8835430" y="3457645"/>
              <a:ext cx="9686380" cy="4626605"/>
            </a:xfrm>
            <a:prstGeom prst="rect">
              <a:avLst/>
            </a:prstGeom>
          </p:spPr>
        </p:pic>
        <p:sp>
          <p:nvSpPr>
            <p:cNvPr id="15" name="箭头: 下 14"/>
            <p:cNvSpPr/>
            <p:nvPr/>
          </p:nvSpPr>
          <p:spPr>
            <a:xfrm>
              <a:off x="8735000" y="8084250"/>
              <a:ext cx="789224" cy="1016624"/>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495"/>
            </a:p>
          </p:txBody>
        </p:sp>
        <p:sp>
          <p:nvSpPr>
            <p:cNvPr id="16" name="箭头: 下 15"/>
            <p:cNvSpPr/>
            <p:nvPr/>
          </p:nvSpPr>
          <p:spPr>
            <a:xfrm>
              <a:off x="17803050" y="8084250"/>
              <a:ext cx="789224" cy="989282"/>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49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mute="1">
                <p:cTn id="12" repeatCount="indefinite" fill="hold" display="0">
                  <p:stCondLst>
                    <p:cond delay="indefinite"/>
                  </p:stCondLst>
                </p:cTn>
                <p:tgtEl>
                  <p:spTgt spid="2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t>研究现状</a:t>
            </a:r>
            <a:r>
              <a:rPr lang="en-US" altLang="zh-CN" dirty="0"/>
              <a:t>	</a:t>
            </a:r>
          </a:p>
        </p:txBody>
      </p:sp>
      <p:sp>
        <p:nvSpPr>
          <p:cNvPr id="3" name="标题 2"/>
          <p:cNvSpPr>
            <a:spLocks noGrp="1"/>
          </p:cNvSpPr>
          <p:nvPr>
            <p:ph type="title"/>
          </p:nvPr>
        </p:nvSpPr>
        <p:spPr/>
        <p:txBody>
          <a:bodyPr/>
          <a:lstStyle/>
          <a:p>
            <a:r>
              <a:rPr lang="zh-CN" altLang="en-US" dirty="0"/>
              <a:t>二、研究现状</a:t>
            </a:r>
          </a:p>
        </p:txBody>
      </p:sp>
      <p:sp>
        <p:nvSpPr>
          <p:cNvPr id="9" name="矩形 8"/>
          <p:cNvSpPr/>
          <p:nvPr/>
        </p:nvSpPr>
        <p:spPr>
          <a:xfrm>
            <a:off x="2630687" y="5353258"/>
            <a:ext cx="1872208" cy="369332"/>
          </a:xfrm>
          <a:prstGeom prst="rect">
            <a:avLst/>
          </a:prstGeom>
        </p:spPr>
        <p:txBody>
          <a:bodyPr wrap="squar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Pinho JBCS 2008</a:t>
            </a:r>
            <a:r>
              <a:rPr lang="en-US" altLang="zh-CN" dirty="0"/>
              <a:t>]</a:t>
            </a:r>
            <a:endParaRPr lang="zh-CN" altLang="en-US" dirty="0"/>
          </a:p>
        </p:txBody>
      </p:sp>
      <p:sp>
        <p:nvSpPr>
          <p:cNvPr id="22" name="矩形 21"/>
          <p:cNvSpPr/>
          <p:nvPr/>
        </p:nvSpPr>
        <p:spPr>
          <a:xfrm>
            <a:off x="8288737" y="5516211"/>
            <a:ext cx="1954381" cy="369332"/>
          </a:xfrm>
          <a:prstGeom prst="rect">
            <a:avLst/>
          </a:prstGeom>
        </p:spPr>
        <p:txBody>
          <a:bodyPr wrap="non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Soares SVR 2018</a:t>
            </a:r>
            <a:r>
              <a:rPr lang="en-US" altLang="zh-CN" dirty="0"/>
              <a:t>]</a:t>
            </a:r>
            <a:endParaRPr lang="zh-CN" altLang="en-US" dirty="0"/>
          </a:p>
        </p:txBody>
      </p:sp>
      <p:pic>
        <p:nvPicPr>
          <p:cNvPr id="4" name="图片 3"/>
          <p:cNvPicPr>
            <a:picLocks noChangeAspect="1"/>
          </p:cNvPicPr>
          <p:nvPr/>
        </p:nvPicPr>
        <p:blipFill>
          <a:blip r:embed="rId3"/>
          <a:stretch>
            <a:fillRect/>
          </a:stretch>
        </p:blipFill>
        <p:spPr>
          <a:xfrm>
            <a:off x="1774095" y="1944977"/>
            <a:ext cx="3585392" cy="3190883"/>
          </a:xfrm>
          <a:prstGeom prst="rect">
            <a:avLst/>
          </a:prstGeom>
        </p:spPr>
      </p:pic>
      <p:pic>
        <p:nvPicPr>
          <p:cNvPr id="6" name="图片 5"/>
          <p:cNvPicPr>
            <a:picLocks noChangeAspect="1"/>
          </p:cNvPicPr>
          <p:nvPr/>
        </p:nvPicPr>
        <p:blipFill>
          <a:blip r:embed="rId4"/>
          <a:stretch>
            <a:fillRect/>
          </a:stretch>
        </p:blipFill>
        <p:spPr>
          <a:xfrm>
            <a:off x="7138420" y="1556792"/>
            <a:ext cx="4038095" cy="1590476"/>
          </a:xfrm>
          <a:prstGeom prst="rect">
            <a:avLst/>
          </a:prstGeom>
        </p:spPr>
      </p:pic>
      <p:pic>
        <p:nvPicPr>
          <p:cNvPr id="7" name="图片 6"/>
          <p:cNvPicPr>
            <a:picLocks noChangeAspect="1"/>
          </p:cNvPicPr>
          <p:nvPr/>
        </p:nvPicPr>
        <p:blipFill>
          <a:blip r:embed="rId5"/>
          <a:stretch>
            <a:fillRect/>
          </a:stretch>
        </p:blipFill>
        <p:spPr>
          <a:xfrm>
            <a:off x="7655662" y="3068592"/>
            <a:ext cx="3419048" cy="24476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研究内容</a:t>
            </a:r>
          </a:p>
        </p:txBody>
      </p:sp>
      <p:sp>
        <p:nvSpPr>
          <p:cNvPr id="3" name="标题 2"/>
          <p:cNvSpPr>
            <a:spLocks noGrp="1"/>
          </p:cNvSpPr>
          <p:nvPr>
            <p:ph type="title"/>
          </p:nvPr>
        </p:nvSpPr>
        <p:spPr/>
        <p:txBody>
          <a:bodyPr/>
          <a:lstStyle/>
          <a:p>
            <a:endParaRPr lang="zh-CN" altLang="en-US"/>
          </a:p>
        </p:txBody>
      </p:sp>
      <p:sp>
        <p:nvSpPr>
          <p:cNvPr id="4" name="内容占位符 2"/>
          <p:cNvSpPr txBox="1"/>
          <p:nvPr/>
        </p:nvSpPr>
        <p:spPr>
          <a:xfrm>
            <a:off x="814388" y="1364976"/>
            <a:ext cx="10515600" cy="2441575"/>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lvl="1"/>
            <a:r>
              <a:rPr lang="zh-CN" altLang="en-US" sz="2800" kern="0" dirty="0">
                <a:solidFill>
                  <a:srgbClr val="FF0000"/>
                </a:solidFill>
              </a:rPr>
              <a:t>问题：多人协同对象操纵的时候、在虚拟场景中不同的视点位置在当前帧适合对象操纵的类型是不同的，如何在当前帧中选择最适合某种操纵类型的视点？</a:t>
            </a:r>
            <a:endParaRPr lang="en-US" altLang="zh-CN" sz="2800" kern="0" dirty="0">
              <a:solidFill>
                <a:srgbClr val="FF0000"/>
              </a:solidFill>
            </a:endParaRPr>
          </a:p>
          <a:p>
            <a:pPr lvl="1"/>
            <a:r>
              <a:rPr lang="zh-CN" altLang="en-US" sz="2800" kern="0" dirty="0">
                <a:solidFill>
                  <a:srgbClr val="FF0000"/>
                </a:solidFill>
              </a:rPr>
              <a:t>难点：</a:t>
            </a:r>
            <a:r>
              <a:rPr lang="en-US" altLang="zh-CN" sz="2800" kern="0" dirty="0">
                <a:solidFill>
                  <a:srgbClr val="FF0000"/>
                </a:solidFill>
              </a:rPr>
              <a:t>1. </a:t>
            </a:r>
            <a:r>
              <a:rPr lang="zh-CN" altLang="en-US" sz="2800" kern="0" dirty="0">
                <a:solidFill>
                  <a:srgbClr val="FF0000"/>
                </a:solidFill>
              </a:rPr>
              <a:t>虚拟场景中适合操纵的视点的采样</a:t>
            </a:r>
            <a:endParaRPr lang="en-US" altLang="zh-CN" sz="2800" kern="0" dirty="0">
              <a:solidFill>
                <a:srgbClr val="FF0000"/>
              </a:solidFill>
            </a:endParaRPr>
          </a:p>
          <a:p>
            <a:pPr marL="251460" lvl="1" indent="0">
              <a:buNone/>
            </a:pPr>
            <a:r>
              <a:rPr lang="en-US" altLang="zh-CN" sz="2800" kern="0" dirty="0">
                <a:solidFill>
                  <a:srgbClr val="FF0000"/>
                </a:solidFill>
              </a:rPr>
              <a:t>                2.</a:t>
            </a:r>
            <a:r>
              <a:rPr lang="zh-CN" altLang="en-US" sz="2800" kern="0" dirty="0">
                <a:solidFill>
                  <a:srgbClr val="FF0000"/>
                </a:solidFill>
              </a:rPr>
              <a:t>操纵场景中的</a:t>
            </a:r>
            <a:r>
              <a:rPr lang="en-US" altLang="zh-CN" sz="2800" kern="0" dirty="0">
                <a:solidFill>
                  <a:srgbClr val="FF0000"/>
                </a:solidFill>
              </a:rPr>
              <a:t>TRS</a:t>
            </a:r>
            <a:r>
              <a:rPr lang="zh-CN" altLang="en-US" sz="2800" kern="0" dirty="0">
                <a:solidFill>
                  <a:srgbClr val="FF0000"/>
                </a:solidFill>
              </a:rPr>
              <a:t>场的实时更新</a:t>
            </a:r>
            <a:endParaRPr lang="en-US" altLang="zh-CN" sz="2800" kern="0" dirty="0">
              <a:solidFill>
                <a:srgbClr val="FF0000"/>
              </a:solidFill>
            </a:endParaRPr>
          </a:p>
          <a:p>
            <a:pPr lvl="1"/>
            <a:endParaRPr lang="en-US" altLang="zh-CN" sz="2800" kern="0" dirty="0">
              <a:solidFill>
                <a:srgbClr val="FF0000"/>
              </a:solidFill>
            </a:endParaRPr>
          </a:p>
          <a:p>
            <a:pPr lvl="1"/>
            <a:endParaRPr lang="en-US" altLang="zh-CN" sz="2800" kern="0" dirty="0">
              <a:solidFill>
                <a:srgbClr val="FF0000"/>
              </a:solidFill>
            </a:endParaRPr>
          </a:p>
        </p:txBody>
      </p:sp>
      <p:pic>
        <p:nvPicPr>
          <p:cNvPr id="5" name="图片 4"/>
          <p:cNvPicPr/>
          <p:nvPr/>
        </p:nvPicPr>
        <p:blipFill rotWithShape="1">
          <a:blip r:embed="rId4"/>
          <a:srcRect l="26328" r="26092"/>
          <a:stretch>
            <a:fillRect/>
          </a:stretch>
        </p:blipFill>
        <p:spPr>
          <a:xfrm>
            <a:off x="4240001" y="3674109"/>
            <a:ext cx="3426246" cy="2781300"/>
          </a:xfrm>
          <a:prstGeom prst="rect">
            <a:avLst/>
          </a:prstGeom>
        </p:spPr>
      </p:pic>
      <p:sp>
        <p:nvSpPr>
          <p:cNvPr id="6" name="文本框 5"/>
          <p:cNvSpPr txBox="1"/>
          <p:nvPr/>
        </p:nvSpPr>
        <p:spPr>
          <a:xfrm>
            <a:off x="8544989" y="3974067"/>
            <a:ext cx="1206500" cy="400110"/>
          </a:xfrm>
          <a:prstGeom prst="rect">
            <a:avLst/>
          </a:prstGeom>
          <a:noFill/>
        </p:spPr>
        <p:txBody>
          <a:bodyPr wrap="square" rtlCol="0">
            <a:spAutoFit/>
          </a:bodyPr>
          <a:lstStyle/>
          <a:p>
            <a:r>
              <a:rPr lang="zh-CN" altLang="en-US" sz="2000" dirty="0">
                <a:solidFill>
                  <a:schemeClr val="bg1"/>
                </a:solidFill>
              </a:rPr>
              <a:t>用户视点</a:t>
            </a:r>
          </a:p>
        </p:txBody>
      </p:sp>
      <p:pic>
        <p:nvPicPr>
          <p:cNvPr id="7" name="图片 6"/>
          <p:cNvPicPr>
            <a:picLocks noChangeAspect="1"/>
          </p:cNvPicPr>
          <p:nvPr/>
        </p:nvPicPr>
        <p:blipFill>
          <a:blip r:embed="rId5"/>
          <a:stretch>
            <a:fillRect/>
          </a:stretch>
        </p:blipFill>
        <p:spPr>
          <a:xfrm>
            <a:off x="1785541" y="5281682"/>
            <a:ext cx="2313077" cy="1545284"/>
          </a:xfrm>
          <a:prstGeom prst="rect">
            <a:avLst/>
          </a:prstGeom>
        </p:spPr>
      </p:pic>
      <p:pic>
        <p:nvPicPr>
          <p:cNvPr id="8" name="图片 7"/>
          <p:cNvPicPr>
            <a:picLocks noChangeAspect="1"/>
          </p:cNvPicPr>
          <p:nvPr/>
        </p:nvPicPr>
        <p:blipFill>
          <a:blip r:embed="rId6"/>
          <a:stretch>
            <a:fillRect/>
          </a:stretch>
        </p:blipFill>
        <p:spPr>
          <a:xfrm>
            <a:off x="7828594" y="5268599"/>
            <a:ext cx="2480085" cy="1545284"/>
          </a:xfrm>
          <a:prstGeom prst="rect">
            <a:avLst/>
          </a:prstGeom>
        </p:spPr>
      </p:pic>
      <p:sp>
        <p:nvSpPr>
          <p:cNvPr id="9" name="文本框 8"/>
          <p:cNvSpPr txBox="1"/>
          <p:nvPr/>
        </p:nvSpPr>
        <p:spPr>
          <a:xfrm>
            <a:off x="1785541" y="5281682"/>
            <a:ext cx="1206500" cy="369332"/>
          </a:xfrm>
          <a:prstGeom prst="rect">
            <a:avLst/>
          </a:prstGeom>
          <a:solidFill>
            <a:schemeClr val="bg2"/>
          </a:solidFill>
        </p:spPr>
        <p:txBody>
          <a:bodyPr wrap="square" rtlCol="0">
            <a:spAutoFit/>
          </a:bodyPr>
          <a:lstStyle/>
          <a:p>
            <a:r>
              <a:rPr lang="zh-CN" altLang="en-US" dirty="0"/>
              <a:t>用户</a:t>
            </a:r>
            <a:r>
              <a:rPr lang="en-US" altLang="zh-CN" dirty="0"/>
              <a:t>A</a:t>
            </a:r>
            <a:endParaRPr lang="zh-CN" altLang="en-US" dirty="0"/>
          </a:p>
        </p:txBody>
      </p:sp>
      <p:sp>
        <p:nvSpPr>
          <p:cNvPr id="10" name="文本框 9"/>
          <p:cNvSpPr txBox="1"/>
          <p:nvPr/>
        </p:nvSpPr>
        <p:spPr>
          <a:xfrm>
            <a:off x="7828593" y="5268599"/>
            <a:ext cx="800247" cy="369332"/>
          </a:xfrm>
          <a:prstGeom prst="rect">
            <a:avLst/>
          </a:prstGeom>
          <a:solidFill>
            <a:schemeClr val="bg2"/>
          </a:solidFill>
        </p:spPr>
        <p:txBody>
          <a:bodyPr wrap="square" rtlCol="0">
            <a:spAutoFit/>
          </a:bodyPr>
          <a:lstStyle/>
          <a:p>
            <a:r>
              <a:rPr lang="zh-CN" altLang="en-US" dirty="0"/>
              <a:t>用户</a:t>
            </a:r>
            <a:r>
              <a:rPr lang="en-US" altLang="zh-CN" dirty="0"/>
              <a:t>B</a:t>
            </a:r>
            <a:endParaRPr lang="zh-CN" altLang="en-US" dirty="0"/>
          </a:p>
        </p:txBody>
      </p:sp>
      <p:sp>
        <p:nvSpPr>
          <p:cNvPr id="11" name="文本框 10"/>
          <p:cNvSpPr txBox="1"/>
          <p:nvPr/>
        </p:nvSpPr>
        <p:spPr>
          <a:xfrm>
            <a:off x="-8384" y="5453265"/>
            <a:ext cx="2313077" cy="1200329"/>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Translate </a:t>
            </a:r>
            <a:r>
              <a:rPr lang="zh-CN" altLang="en-US" sz="2400" dirty="0">
                <a:solidFill>
                  <a:srgbClr val="00B050"/>
                </a:solidFill>
                <a:latin typeface="微软雅黑" panose="020B0503020204020204" charset="-122"/>
                <a:ea typeface="微软雅黑" panose="020B0503020204020204" charset="-122"/>
              </a:rPr>
              <a:t>√</a:t>
            </a:r>
            <a:endParaRPr lang="en-US" altLang="zh-CN" sz="2400" dirty="0">
              <a:solidFill>
                <a:srgbClr val="00B050"/>
              </a:solidFill>
              <a:latin typeface="微软雅黑" panose="020B0503020204020204" charset="-122"/>
              <a:ea typeface="微软雅黑" panose="020B0503020204020204" charset="-122"/>
            </a:endParaRPr>
          </a:p>
          <a:p>
            <a:r>
              <a:rPr lang="en-US" altLang="zh-CN" sz="2400" dirty="0">
                <a:latin typeface="微软雅黑" panose="020B0503020204020204" charset="-122"/>
                <a:ea typeface="微软雅黑" panose="020B0503020204020204" charset="-122"/>
              </a:rPr>
              <a:t>Rotate     </a:t>
            </a:r>
            <a:r>
              <a:rPr lang="en-US" altLang="zh-CN" sz="2400" dirty="0">
                <a:solidFill>
                  <a:srgbClr val="FF0000"/>
                </a:solidFill>
                <a:latin typeface="微软雅黑" panose="020B0503020204020204" charset="-122"/>
                <a:ea typeface="微软雅黑" panose="020B0503020204020204" charset="-122"/>
              </a:rPr>
              <a:t>X</a:t>
            </a:r>
          </a:p>
          <a:p>
            <a:r>
              <a:rPr lang="en-US" altLang="zh-CN" sz="2400" dirty="0">
                <a:latin typeface="微软雅黑" panose="020B0503020204020204" charset="-122"/>
                <a:ea typeface="微软雅黑" panose="020B0503020204020204" charset="-122"/>
              </a:rPr>
              <a:t>Scale       </a:t>
            </a:r>
            <a:r>
              <a:rPr lang="en-US" altLang="zh-CN" sz="2400" dirty="0">
                <a:solidFill>
                  <a:srgbClr val="FF0000"/>
                </a:solidFill>
                <a:latin typeface="微软雅黑" panose="020B0503020204020204" charset="-122"/>
                <a:ea typeface="微软雅黑" panose="020B0503020204020204" charset="-122"/>
              </a:rPr>
              <a:t>X</a:t>
            </a:r>
            <a:endParaRPr lang="zh-CN" altLang="en-US" sz="2400" dirty="0">
              <a:solidFill>
                <a:srgbClr val="FF0000"/>
              </a:solidFill>
              <a:latin typeface="微软雅黑" panose="020B0503020204020204" charset="-122"/>
              <a:ea typeface="微软雅黑" panose="020B0503020204020204" charset="-122"/>
            </a:endParaRPr>
          </a:p>
        </p:txBody>
      </p:sp>
      <p:sp>
        <p:nvSpPr>
          <p:cNvPr id="12" name="文本框 11"/>
          <p:cNvSpPr txBox="1"/>
          <p:nvPr/>
        </p:nvSpPr>
        <p:spPr>
          <a:xfrm>
            <a:off x="10389691" y="5281682"/>
            <a:ext cx="2313077" cy="1200329"/>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Translate </a:t>
            </a:r>
            <a:r>
              <a:rPr lang="en-US" altLang="zh-CN" sz="2400" dirty="0">
                <a:solidFill>
                  <a:srgbClr val="FF0000"/>
                </a:solidFill>
                <a:latin typeface="微软雅黑" panose="020B0503020204020204" charset="-122"/>
                <a:ea typeface="微软雅黑" panose="020B0503020204020204" charset="-122"/>
              </a:rPr>
              <a:t>X</a:t>
            </a:r>
          </a:p>
          <a:p>
            <a:r>
              <a:rPr lang="en-US" altLang="zh-CN" sz="2400" dirty="0">
                <a:latin typeface="微软雅黑" panose="020B0503020204020204" charset="-122"/>
                <a:ea typeface="微软雅黑" panose="020B0503020204020204" charset="-122"/>
              </a:rPr>
              <a:t>Rotate     </a:t>
            </a:r>
            <a:r>
              <a:rPr lang="en-US" altLang="zh-CN" sz="2400" dirty="0">
                <a:solidFill>
                  <a:srgbClr val="FF0000"/>
                </a:solidFill>
                <a:latin typeface="微软雅黑" panose="020B0503020204020204" charset="-122"/>
                <a:ea typeface="微软雅黑" panose="020B0503020204020204" charset="-122"/>
              </a:rPr>
              <a:t>X</a:t>
            </a:r>
          </a:p>
          <a:p>
            <a:r>
              <a:rPr lang="en-US" altLang="zh-CN" sz="2400" dirty="0">
                <a:latin typeface="微软雅黑" panose="020B0503020204020204" charset="-122"/>
                <a:ea typeface="微软雅黑" panose="020B0503020204020204" charset="-122"/>
              </a:rPr>
              <a:t>Scale       </a:t>
            </a:r>
            <a:r>
              <a:rPr lang="zh-CN" altLang="en-US" sz="2400" dirty="0">
                <a:solidFill>
                  <a:srgbClr val="00B050"/>
                </a:solidFill>
                <a:latin typeface="微软雅黑" panose="020B0503020204020204" charset="-122"/>
                <a:ea typeface="微软雅黑" panose="020B0503020204020204" charset="-122"/>
              </a:rPr>
              <a:t>√</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t>研究内容</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20" name="矩形: 圆角 19"/>
          <p:cNvSpPr/>
          <p:nvPr/>
        </p:nvSpPr>
        <p:spPr>
          <a:xfrm>
            <a:off x="82833" y="1343505"/>
            <a:ext cx="5930929" cy="3390434"/>
          </a:xfrm>
          <a:prstGeom prst="roundRect">
            <a:avLst/>
          </a:prstGeom>
          <a:solidFill>
            <a:srgbClr val="D6EAE6"/>
          </a:solidFill>
          <a:ln w="57150">
            <a:solidFill>
              <a:schemeClr val="accent1"/>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圆角 24"/>
          <p:cNvSpPr/>
          <p:nvPr/>
        </p:nvSpPr>
        <p:spPr>
          <a:xfrm>
            <a:off x="6473315" y="1384445"/>
            <a:ext cx="2449997" cy="3190615"/>
          </a:xfrm>
          <a:prstGeom prst="roundRect">
            <a:avLst/>
          </a:prstGeom>
          <a:solidFill>
            <a:srgbClr val="D6EAE6"/>
          </a:solidFill>
          <a:ln w="38100">
            <a:solidFill>
              <a:schemeClr val="accent6"/>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
        <p:nvSpPr>
          <p:cNvPr id="26" name="文本框 25"/>
          <p:cNvSpPr txBox="1"/>
          <p:nvPr/>
        </p:nvSpPr>
        <p:spPr>
          <a:xfrm>
            <a:off x="6495750" y="4050615"/>
            <a:ext cx="2449997"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实时更新</a:t>
            </a:r>
            <a:r>
              <a:rPr lang="en-US" altLang="zh-CN" dirty="0">
                <a:solidFill>
                  <a:schemeClr val="tx1"/>
                </a:solidFill>
                <a:latin typeface="微软雅黑" panose="020B0503020204020204" pitchFamily="34" charset="-122"/>
                <a:ea typeface="微软雅黑" panose="020B0503020204020204" pitchFamily="34" charset="-122"/>
              </a:rPr>
              <a:t>TRS</a:t>
            </a:r>
            <a:r>
              <a:rPr lang="zh-CN" altLang="en-US" dirty="0">
                <a:solidFill>
                  <a:schemeClr val="tx1"/>
                </a:solidFill>
                <a:latin typeface="微软雅黑" panose="020B0503020204020204" pitchFamily="34" charset="-122"/>
                <a:ea typeface="微软雅黑" panose="020B0503020204020204" pitchFamily="34" charset="-122"/>
              </a:rPr>
              <a:t>操纵导航</a:t>
            </a:r>
            <a:endParaRPr lang="zh-CN" altLang="en-US" sz="1600" b="1" i="0" dirty="0">
              <a:solidFill>
                <a:schemeClr val="bg1"/>
              </a:solidFill>
              <a:latin typeface="微软雅黑" panose="020B0503020204020204" charset="-122"/>
              <a:ea typeface="微软雅黑" panose="020B0503020204020204" charset="-122"/>
            </a:endParaRPr>
          </a:p>
        </p:txBody>
      </p:sp>
      <p:sp>
        <p:nvSpPr>
          <p:cNvPr id="29" name="矩形: 圆角 28"/>
          <p:cNvSpPr/>
          <p:nvPr/>
        </p:nvSpPr>
        <p:spPr>
          <a:xfrm>
            <a:off x="2351584" y="4930140"/>
            <a:ext cx="6761959" cy="1827460"/>
          </a:xfrm>
          <a:prstGeom prst="roundRect">
            <a:avLst/>
          </a:prstGeom>
          <a:solidFill>
            <a:srgbClr val="D6EAE6"/>
          </a:solidFill>
          <a:ln w="57150">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30" name="文本框 29"/>
          <p:cNvSpPr txBox="1"/>
          <p:nvPr/>
        </p:nvSpPr>
        <p:spPr>
          <a:xfrm>
            <a:off x="2730154" y="5310485"/>
            <a:ext cx="2075026" cy="338554"/>
          </a:xfrm>
          <a:prstGeom prst="rect">
            <a:avLst/>
          </a:prstGeom>
          <a:solidFill>
            <a:schemeClr val="accent2">
              <a:lumMod val="20000"/>
              <a:lumOff val="80000"/>
              <a:alpha val="57000"/>
            </a:schemeClr>
          </a:solid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sp>
        <p:nvSpPr>
          <p:cNvPr id="31" name="矩形: 圆角 30"/>
          <p:cNvSpPr/>
          <p:nvPr/>
        </p:nvSpPr>
        <p:spPr>
          <a:xfrm>
            <a:off x="4805180" y="5105987"/>
            <a:ext cx="1224793" cy="6782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rPr>
              <a:t>Task1</a:t>
            </a:r>
          </a:p>
          <a:p>
            <a:pPr algn="ctr"/>
            <a:r>
              <a:rPr lang="zh-CN" altLang="en-US" sz="1400" b="1" dirty="0">
                <a:solidFill>
                  <a:schemeClr val="bg1"/>
                </a:solidFill>
                <a:latin typeface="微软雅黑" panose="020B0503020204020204" charset="-122"/>
                <a:ea typeface="微软雅黑" panose="020B0503020204020204" charset="-122"/>
              </a:rPr>
              <a:t>无遮挡多物体操作</a:t>
            </a:r>
          </a:p>
        </p:txBody>
      </p:sp>
      <p:sp>
        <p:nvSpPr>
          <p:cNvPr id="34" name="矩形: 圆角 33"/>
          <p:cNvSpPr/>
          <p:nvPr/>
        </p:nvSpPr>
        <p:spPr>
          <a:xfrm>
            <a:off x="6142873" y="5105987"/>
            <a:ext cx="1224793" cy="672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rPr>
              <a:t>Task2</a:t>
            </a:r>
          </a:p>
          <a:p>
            <a:pPr algn="ctr"/>
            <a:r>
              <a:rPr lang="zh-CN" altLang="en-US" sz="1400" b="1" dirty="0">
                <a:solidFill>
                  <a:schemeClr val="bg1"/>
                </a:solidFill>
                <a:latin typeface="微软雅黑" panose="020B0503020204020204" charset="-122"/>
                <a:ea typeface="微软雅黑" panose="020B0503020204020204" charset="-122"/>
              </a:rPr>
              <a:t>有遮挡单物体操作</a:t>
            </a:r>
          </a:p>
        </p:txBody>
      </p:sp>
      <p:sp>
        <p:nvSpPr>
          <p:cNvPr id="35" name="矩形: 圆角 34"/>
          <p:cNvSpPr/>
          <p:nvPr/>
        </p:nvSpPr>
        <p:spPr>
          <a:xfrm>
            <a:off x="7480566" y="5105987"/>
            <a:ext cx="1224793" cy="67227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rPr>
              <a:t>Task3</a:t>
            </a:r>
          </a:p>
          <a:p>
            <a:pPr algn="ctr"/>
            <a:r>
              <a:rPr lang="zh-CN" altLang="en-US" sz="1400" b="1" dirty="0">
                <a:solidFill>
                  <a:schemeClr val="bg1"/>
                </a:solidFill>
                <a:latin typeface="微软雅黑" panose="020B0503020204020204" charset="-122"/>
                <a:ea typeface="微软雅黑" panose="020B0503020204020204" charset="-122"/>
              </a:rPr>
              <a:t>复杂场景物体装配</a:t>
            </a:r>
          </a:p>
        </p:txBody>
      </p:sp>
      <p:sp>
        <p:nvSpPr>
          <p:cNvPr id="36" name="矩形: 圆角 35"/>
          <p:cNvSpPr/>
          <p:nvPr/>
        </p:nvSpPr>
        <p:spPr>
          <a:xfrm>
            <a:off x="11508361" y="2437099"/>
            <a:ext cx="639931" cy="8154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50000"/>
                </a:schemeClr>
              </a:solidFill>
            </a:endParaRPr>
          </a:p>
        </p:txBody>
      </p:sp>
      <p:sp>
        <p:nvSpPr>
          <p:cNvPr id="37" name="文本框 36"/>
          <p:cNvSpPr txBox="1"/>
          <p:nvPr/>
        </p:nvSpPr>
        <p:spPr>
          <a:xfrm>
            <a:off x="11520971" y="2558445"/>
            <a:ext cx="1061793" cy="584775"/>
          </a:xfrm>
          <a:prstGeom prst="rect">
            <a:avLst/>
          </a:prstGeom>
          <a:noFill/>
        </p:spPr>
        <p:txBody>
          <a:bodyPr wrap="square" rtlCol="0">
            <a:spAutoFit/>
          </a:bodyPr>
          <a:lstStyle/>
          <a:p>
            <a:r>
              <a:rPr lang="zh-CN" altLang="en-US" sz="1600" b="1" i="0" dirty="0">
                <a:solidFill>
                  <a:schemeClr val="bg1">
                    <a:lumMod val="95000"/>
                  </a:schemeClr>
                </a:solidFill>
                <a:latin typeface="微软雅黑" panose="020B0503020204020204" charset="-122"/>
                <a:ea typeface="微软雅黑" panose="020B0503020204020204" charset="-122"/>
              </a:rPr>
              <a:t>对象</a:t>
            </a:r>
            <a:endParaRPr lang="en-US" altLang="zh-CN" sz="1600" b="1" i="0" dirty="0">
              <a:solidFill>
                <a:schemeClr val="bg1">
                  <a:lumMod val="95000"/>
                </a:schemeClr>
              </a:solidFill>
              <a:latin typeface="微软雅黑" panose="020B0503020204020204" charset="-122"/>
              <a:ea typeface="微软雅黑" panose="020B0503020204020204" charset="-122"/>
            </a:endParaRPr>
          </a:p>
          <a:p>
            <a:r>
              <a:rPr lang="zh-CN" altLang="en-US" sz="1600" b="1" i="0" dirty="0">
                <a:solidFill>
                  <a:schemeClr val="bg1">
                    <a:lumMod val="95000"/>
                  </a:schemeClr>
                </a:solidFill>
                <a:latin typeface="微软雅黑" panose="020B0503020204020204" charset="-122"/>
                <a:ea typeface="微软雅黑" panose="020B0503020204020204" charset="-122"/>
              </a:rPr>
              <a:t>操作</a:t>
            </a:r>
          </a:p>
        </p:txBody>
      </p:sp>
      <p:sp>
        <p:nvSpPr>
          <p:cNvPr id="38" name="箭头: 右 37"/>
          <p:cNvSpPr/>
          <p:nvPr/>
        </p:nvSpPr>
        <p:spPr>
          <a:xfrm>
            <a:off x="8982718" y="2620615"/>
            <a:ext cx="446574" cy="5226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
        <p:nvSpPr>
          <p:cNvPr id="39" name="矩形: 圆角 38"/>
          <p:cNvSpPr/>
          <p:nvPr/>
        </p:nvSpPr>
        <p:spPr>
          <a:xfrm>
            <a:off x="2702685" y="5991993"/>
            <a:ext cx="6059759" cy="5292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dirty="0">
                <a:solidFill>
                  <a:schemeClr val="bg1"/>
                </a:solidFill>
                <a:effectLst/>
                <a:latin typeface="微软雅黑" panose="020B0503020204020204" charset="-122"/>
                <a:ea typeface="微软雅黑" panose="020B0503020204020204" charset="-122"/>
              </a:rPr>
              <a:t>精度误差</a:t>
            </a:r>
            <a:r>
              <a:rPr lang="zh-CN" altLang="en-US" sz="1400" b="1" kern="100" dirty="0">
                <a:solidFill>
                  <a:schemeClr val="bg1"/>
                </a:solidFill>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完成任务的时间</a:t>
            </a:r>
            <a:r>
              <a:rPr lang="zh-CN" altLang="en-US" sz="1400" b="1" kern="100" dirty="0">
                <a:solidFill>
                  <a:schemeClr val="bg1"/>
                </a:solidFill>
                <a:effectLst/>
                <a:latin typeface="微软雅黑" panose="020B0503020204020204" charset="-122"/>
                <a:ea typeface="微软雅黑" panose="020B0503020204020204" charset="-122"/>
              </a:rPr>
              <a:t>和参与度分数</a:t>
            </a:r>
          </a:p>
        </p:txBody>
      </p:sp>
      <p:sp>
        <p:nvSpPr>
          <p:cNvPr id="17" name="右箭头 16"/>
          <p:cNvSpPr/>
          <p:nvPr/>
        </p:nvSpPr>
        <p:spPr>
          <a:xfrm>
            <a:off x="6036197" y="2698803"/>
            <a:ext cx="414683" cy="503555"/>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文本框 4">
            <a:extLst>
              <a:ext uri="{FF2B5EF4-FFF2-40B4-BE49-F238E27FC236}">
                <a16:creationId xmlns:a16="http://schemas.microsoft.com/office/drawing/2014/main" id="{9F503B86-A571-4425-9A6A-A11F6B1362B6}"/>
              </a:ext>
            </a:extLst>
          </p:cNvPr>
          <p:cNvSpPr txBox="1"/>
          <p:nvPr/>
        </p:nvSpPr>
        <p:spPr>
          <a:xfrm>
            <a:off x="1568802" y="4340480"/>
            <a:ext cx="2629226"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操纵导航场视点采样</a:t>
            </a:r>
          </a:p>
        </p:txBody>
      </p:sp>
      <p:sp>
        <p:nvSpPr>
          <p:cNvPr id="32" name="矩形 31">
            <a:extLst>
              <a:ext uri="{FF2B5EF4-FFF2-40B4-BE49-F238E27FC236}">
                <a16:creationId xmlns:a16="http://schemas.microsoft.com/office/drawing/2014/main" id="{0ECEA460-97CB-477B-B08A-8C5C0802284B}"/>
              </a:ext>
            </a:extLst>
          </p:cNvPr>
          <p:cNvSpPr/>
          <p:nvPr/>
        </p:nvSpPr>
        <p:spPr>
          <a:xfrm>
            <a:off x="4162115" y="3102095"/>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操纵导航场</a:t>
            </a:r>
          </a:p>
        </p:txBody>
      </p:sp>
      <p:sp>
        <p:nvSpPr>
          <p:cNvPr id="33" name="矩形 32">
            <a:extLst>
              <a:ext uri="{FF2B5EF4-FFF2-40B4-BE49-F238E27FC236}">
                <a16:creationId xmlns:a16="http://schemas.microsoft.com/office/drawing/2014/main" id="{102A3D82-5D42-401B-B1C8-12D45755DC04}"/>
              </a:ext>
            </a:extLst>
          </p:cNvPr>
          <p:cNvSpPr/>
          <p:nvPr/>
        </p:nvSpPr>
        <p:spPr>
          <a:xfrm>
            <a:off x="4162506" y="1668874"/>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F3830AD5-93ED-4CEF-B0CC-383FEAA4C362}"/>
              </a:ext>
            </a:extLst>
          </p:cNvPr>
          <p:cNvSpPr/>
          <p:nvPr/>
        </p:nvSpPr>
        <p:spPr>
          <a:xfrm>
            <a:off x="2226142" y="1675806"/>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09AC95A-919C-4FB9-9ECC-54D84B829259}"/>
              </a:ext>
            </a:extLst>
          </p:cNvPr>
          <p:cNvSpPr/>
          <p:nvPr/>
        </p:nvSpPr>
        <p:spPr>
          <a:xfrm>
            <a:off x="215990" y="1675806"/>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B276467-0881-40DF-95F2-3EDCF74B503E}"/>
              </a:ext>
            </a:extLst>
          </p:cNvPr>
          <p:cNvPicPr/>
          <p:nvPr/>
        </p:nvPicPr>
        <p:blipFill>
          <a:blip r:embed="rId3"/>
          <a:stretch>
            <a:fillRect/>
          </a:stretch>
        </p:blipFill>
        <p:spPr>
          <a:xfrm>
            <a:off x="254552" y="1714084"/>
            <a:ext cx="1623119" cy="995936"/>
          </a:xfrm>
          <a:prstGeom prst="rect">
            <a:avLst/>
          </a:prstGeom>
          <a:noFill/>
          <a:ln>
            <a:noFill/>
          </a:ln>
        </p:spPr>
      </p:pic>
      <p:pic>
        <p:nvPicPr>
          <p:cNvPr id="43" name="图片 42">
            <a:extLst>
              <a:ext uri="{FF2B5EF4-FFF2-40B4-BE49-F238E27FC236}">
                <a16:creationId xmlns:a16="http://schemas.microsoft.com/office/drawing/2014/main" id="{B7B8AAB0-3111-4CB7-84FF-90D96895AD73}"/>
              </a:ext>
            </a:extLst>
          </p:cNvPr>
          <p:cNvPicPr/>
          <p:nvPr/>
        </p:nvPicPr>
        <p:blipFill>
          <a:blip r:embed="rId4"/>
          <a:stretch>
            <a:fillRect/>
          </a:stretch>
        </p:blipFill>
        <p:spPr>
          <a:xfrm>
            <a:off x="2266716" y="1721108"/>
            <a:ext cx="1623119" cy="995937"/>
          </a:xfrm>
          <a:prstGeom prst="rect">
            <a:avLst/>
          </a:prstGeom>
          <a:noFill/>
          <a:ln>
            <a:noFill/>
          </a:ln>
        </p:spPr>
      </p:pic>
      <p:pic>
        <p:nvPicPr>
          <p:cNvPr id="44" name="图片 43">
            <a:extLst>
              <a:ext uri="{FF2B5EF4-FFF2-40B4-BE49-F238E27FC236}">
                <a16:creationId xmlns:a16="http://schemas.microsoft.com/office/drawing/2014/main" id="{D52C4267-2769-47C2-A8A6-A6C13731353E}"/>
              </a:ext>
            </a:extLst>
          </p:cNvPr>
          <p:cNvPicPr/>
          <p:nvPr/>
        </p:nvPicPr>
        <p:blipFill>
          <a:blip r:embed="rId5"/>
          <a:stretch>
            <a:fillRect/>
          </a:stretch>
        </p:blipFill>
        <p:spPr>
          <a:xfrm rot="16200000" flipH="1">
            <a:off x="4516777" y="1407518"/>
            <a:ext cx="995937" cy="1623118"/>
          </a:xfrm>
          <a:prstGeom prst="rect">
            <a:avLst/>
          </a:prstGeom>
          <a:noFill/>
          <a:ln>
            <a:noFill/>
          </a:ln>
        </p:spPr>
      </p:pic>
      <p:pic>
        <p:nvPicPr>
          <p:cNvPr id="45" name="图片 44">
            <a:extLst>
              <a:ext uri="{FF2B5EF4-FFF2-40B4-BE49-F238E27FC236}">
                <a16:creationId xmlns:a16="http://schemas.microsoft.com/office/drawing/2014/main" id="{748FE078-B688-4935-AA14-DFAA5475AA97}"/>
              </a:ext>
            </a:extLst>
          </p:cNvPr>
          <p:cNvPicPr/>
          <p:nvPr/>
        </p:nvPicPr>
        <p:blipFill>
          <a:blip r:embed="rId6"/>
          <a:stretch>
            <a:fillRect/>
          </a:stretch>
        </p:blipFill>
        <p:spPr>
          <a:xfrm>
            <a:off x="4216102" y="3159954"/>
            <a:ext cx="1591379" cy="995936"/>
          </a:xfrm>
          <a:prstGeom prst="rect">
            <a:avLst/>
          </a:prstGeom>
          <a:noFill/>
          <a:ln>
            <a:noFill/>
          </a:ln>
        </p:spPr>
      </p:pic>
      <p:sp>
        <p:nvSpPr>
          <p:cNvPr id="46" name="文本框 45">
            <a:extLst>
              <a:ext uri="{FF2B5EF4-FFF2-40B4-BE49-F238E27FC236}">
                <a16:creationId xmlns:a16="http://schemas.microsoft.com/office/drawing/2014/main" id="{0ED839BF-2E4D-4743-8DE4-BD4D9A555AD7}"/>
              </a:ext>
            </a:extLst>
          </p:cNvPr>
          <p:cNvSpPr txBox="1"/>
          <p:nvPr/>
        </p:nvSpPr>
        <p:spPr>
          <a:xfrm>
            <a:off x="690332" y="2665534"/>
            <a:ext cx="976543" cy="261610"/>
          </a:xfrm>
          <a:prstGeom prst="rect">
            <a:avLst/>
          </a:prstGeom>
          <a:noFill/>
        </p:spPr>
        <p:txBody>
          <a:bodyPr wrap="square" rtlCol="0">
            <a:spAutoFit/>
          </a:bodyPr>
          <a:lstStyle/>
          <a:p>
            <a:r>
              <a:rPr lang="zh-CN" altLang="en-US" sz="1100" dirty="0">
                <a:solidFill>
                  <a:schemeClr val="bg1"/>
                </a:solidFill>
              </a:rPr>
              <a:t>虚拟场景图</a:t>
            </a:r>
          </a:p>
        </p:txBody>
      </p:sp>
      <p:sp>
        <p:nvSpPr>
          <p:cNvPr id="47" name="文本框 46">
            <a:extLst>
              <a:ext uri="{FF2B5EF4-FFF2-40B4-BE49-F238E27FC236}">
                <a16:creationId xmlns:a16="http://schemas.microsoft.com/office/drawing/2014/main" id="{E395C1F4-3CCC-4C1F-86F7-0445712FF7D0}"/>
              </a:ext>
            </a:extLst>
          </p:cNvPr>
          <p:cNvSpPr txBox="1"/>
          <p:nvPr/>
        </p:nvSpPr>
        <p:spPr>
          <a:xfrm>
            <a:off x="2770196" y="2701402"/>
            <a:ext cx="759951" cy="230832"/>
          </a:xfrm>
          <a:prstGeom prst="rect">
            <a:avLst/>
          </a:prstGeom>
          <a:noFill/>
        </p:spPr>
        <p:txBody>
          <a:bodyPr wrap="square" rtlCol="0">
            <a:spAutoFit/>
          </a:bodyPr>
          <a:lstStyle/>
          <a:p>
            <a:r>
              <a:rPr lang="zh-CN" altLang="en-US" sz="900" dirty="0">
                <a:solidFill>
                  <a:schemeClr val="bg1"/>
                </a:solidFill>
              </a:rPr>
              <a:t>导航网格图</a:t>
            </a:r>
          </a:p>
        </p:txBody>
      </p:sp>
      <p:sp>
        <p:nvSpPr>
          <p:cNvPr id="48" name="箭头: 下 47">
            <a:extLst>
              <a:ext uri="{FF2B5EF4-FFF2-40B4-BE49-F238E27FC236}">
                <a16:creationId xmlns:a16="http://schemas.microsoft.com/office/drawing/2014/main" id="{515C3F74-3CA4-40CD-9885-81168EA19CA7}"/>
              </a:ext>
            </a:extLst>
          </p:cNvPr>
          <p:cNvSpPr/>
          <p:nvPr/>
        </p:nvSpPr>
        <p:spPr>
          <a:xfrm rot="16200000">
            <a:off x="1984869" y="2174752"/>
            <a:ext cx="217236" cy="305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4F4B8585-3937-4538-9B85-773554A85FC4}"/>
              </a:ext>
            </a:extLst>
          </p:cNvPr>
          <p:cNvSpPr/>
          <p:nvPr/>
        </p:nvSpPr>
        <p:spPr>
          <a:xfrm>
            <a:off x="5028666" y="2885888"/>
            <a:ext cx="183610" cy="219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D38C2D5E-5709-441A-88F0-7D0A801BC07E}"/>
              </a:ext>
            </a:extLst>
          </p:cNvPr>
          <p:cNvSpPr txBox="1"/>
          <p:nvPr/>
        </p:nvSpPr>
        <p:spPr>
          <a:xfrm>
            <a:off x="4657175" y="2691048"/>
            <a:ext cx="885731" cy="230832"/>
          </a:xfrm>
          <a:prstGeom prst="rect">
            <a:avLst/>
          </a:prstGeom>
          <a:noFill/>
        </p:spPr>
        <p:txBody>
          <a:bodyPr wrap="square" rtlCol="0">
            <a:spAutoFit/>
          </a:bodyPr>
          <a:lstStyle/>
          <a:p>
            <a:r>
              <a:rPr lang="zh-CN" altLang="en-US" sz="900" dirty="0">
                <a:solidFill>
                  <a:schemeClr val="bg1"/>
                </a:solidFill>
              </a:rPr>
              <a:t>可行走区域图</a:t>
            </a:r>
          </a:p>
        </p:txBody>
      </p:sp>
      <p:sp>
        <p:nvSpPr>
          <p:cNvPr id="51" name="箭头: 下 50">
            <a:extLst>
              <a:ext uri="{FF2B5EF4-FFF2-40B4-BE49-F238E27FC236}">
                <a16:creationId xmlns:a16="http://schemas.microsoft.com/office/drawing/2014/main" id="{6DA1F886-431B-4E6E-B145-94EB10A6DD69}"/>
              </a:ext>
            </a:extLst>
          </p:cNvPr>
          <p:cNvSpPr/>
          <p:nvPr/>
        </p:nvSpPr>
        <p:spPr>
          <a:xfrm rot="16200000">
            <a:off x="3942803" y="2214363"/>
            <a:ext cx="221309" cy="178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3C3E0DF-9DBB-408C-ACC0-BD3D188AB705}"/>
              </a:ext>
            </a:extLst>
          </p:cNvPr>
          <p:cNvSpPr txBox="1"/>
          <p:nvPr/>
        </p:nvSpPr>
        <p:spPr>
          <a:xfrm>
            <a:off x="4441057" y="4112171"/>
            <a:ext cx="1542438" cy="246221"/>
          </a:xfrm>
          <a:prstGeom prst="rect">
            <a:avLst/>
          </a:prstGeom>
          <a:noFill/>
        </p:spPr>
        <p:txBody>
          <a:bodyPr wrap="square" rtlCol="0">
            <a:spAutoFit/>
          </a:bodyPr>
          <a:lstStyle/>
          <a:p>
            <a:r>
              <a:rPr lang="zh-CN" altLang="en-US" sz="1000" dirty="0">
                <a:solidFill>
                  <a:schemeClr val="bg1"/>
                </a:solidFill>
              </a:rPr>
              <a:t>可行走区域视点采样</a:t>
            </a:r>
          </a:p>
        </p:txBody>
      </p:sp>
      <p:sp>
        <p:nvSpPr>
          <p:cNvPr id="53" name="矩形 52">
            <a:extLst>
              <a:ext uri="{FF2B5EF4-FFF2-40B4-BE49-F238E27FC236}">
                <a16:creationId xmlns:a16="http://schemas.microsoft.com/office/drawing/2014/main" id="{8212F7AE-9C37-4628-B874-720CDD61C1A0}"/>
              </a:ext>
            </a:extLst>
          </p:cNvPr>
          <p:cNvSpPr/>
          <p:nvPr/>
        </p:nvSpPr>
        <p:spPr>
          <a:xfrm>
            <a:off x="2326548" y="3102095"/>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操纵导航场</a:t>
            </a:r>
          </a:p>
        </p:txBody>
      </p:sp>
      <p:sp>
        <p:nvSpPr>
          <p:cNvPr id="55" name="文本框 54">
            <a:extLst>
              <a:ext uri="{FF2B5EF4-FFF2-40B4-BE49-F238E27FC236}">
                <a16:creationId xmlns:a16="http://schemas.microsoft.com/office/drawing/2014/main" id="{6ED683F6-C411-4901-B9BE-B82C1900EC72}"/>
              </a:ext>
            </a:extLst>
          </p:cNvPr>
          <p:cNvSpPr txBox="1"/>
          <p:nvPr/>
        </p:nvSpPr>
        <p:spPr>
          <a:xfrm>
            <a:off x="2673664" y="4090046"/>
            <a:ext cx="1542438" cy="246221"/>
          </a:xfrm>
          <a:prstGeom prst="rect">
            <a:avLst/>
          </a:prstGeom>
          <a:noFill/>
        </p:spPr>
        <p:txBody>
          <a:bodyPr wrap="square" rtlCol="0">
            <a:spAutoFit/>
          </a:bodyPr>
          <a:lstStyle/>
          <a:p>
            <a:r>
              <a:rPr lang="zh-CN" altLang="en-US" sz="1000" dirty="0">
                <a:solidFill>
                  <a:schemeClr val="bg1"/>
                </a:solidFill>
              </a:rPr>
              <a:t>优化采样点</a:t>
            </a:r>
          </a:p>
        </p:txBody>
      </p:sp>
      <p:sp>
        <p:nvSpPr>
          <p:cNvPr id="56" name="箭头: 下 55">
            <a:extLst>
              <a:ext uri="{FF2B5EF4-FFF2-40B4-BE49-F238E27FC236}">
                <a16:creationId xmlns:a16="http://schemas.microsoft.com/office/drawing/2014/main" id="{5001E777-E786-4820-8012-8DD9D73940C8}"/>
              </a:ext>
            </a:extLst>
          </p:cNvPr>
          <p:cNvSpPr/>
          <p:nvPr/>
        </p:nvSpPr>
        <p:spPr>
          <a:xfrm rot="5400000">
            <a:off x="3982247" y="3625954"/>
            <a:ext cx="183610" cy="219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FA062E49-B374-457B-8ECD-ACF26A39CDB6}"/>
              </a:ext>
            </a:extLst>
          </p:cNvPr>
          <p:cNvPicPr>
            <a:picLocks noChangeAspect="1"/>
          </p:cNvPicPr>
          <p:nvPr/>
        </p:nvPicPr>
        <p:blipFill>
          <a:blip r:embed="rId7"/>
          <a:stretch>
            <a:fillRect/>
          </a:stretch>
        </p:blipFill>
        <p:spPr>
          <a:xfrm>
            <a:off x="2465494" y="3197510"/>
            <a:ext cx="1464917" cy="853672"/>
          </a:xfrm>
          <a:prstGeom prst="rect">
            <a:avLst/>
          </a:prstGeom>
        </p:spPr>
      </p:pic>
      <p:sp>
        <p:nvSpPr>
          <p:cNvPr id="60" name="文本框 59">
            <a:extLst>
              <a:ext uri="{FF2B5EF4-FFF2-40B4-BE49-F238E27FC236}">
                <a16:creationId xmlns:a16="http://schemas.microsoft.com/office/drawing/2014/main" id="{157790D2-9421-4262-A225-A83B86F755D1}"/>
              </a:ext>
            </a:extLst>
          </p:cNvPr>
          <p:cNvSpPr txBox="1"/>
          <p:nvPr/>
        </p:nvSpPr>
        <p:spPr>
          <a:xfrm>
            <a:off x="6508431" y="1762048"/>
            <a:ext cx="2414881" cy="738664"/>
          </a:xfrm>
          <a:prstGeom prst="rect">
            <a:avLst/>
          </a:prstGeom>
          <a:noFill/>
          <a:ln w="57150">
            <a:solidFill>
              <a:schemeClr val="accent1"/>
            </a:solidFill>
            <a:prstDash val="dash"/>
          </a:ln>
        </p:spPr>
        <p:txBody>
          <a:bodyPr wrap="square" rtlCol="0">
            <a:spAutoFit/>
          </a:bodyPr>
          <a:lstStyle/>
          <a:p>
            <a:r>
              <a:rPr lang="en-US" altLang="zh-CN" sz="1400" b="1" dirty="0">
                <a:latin typeface="+mj-ea"/>
                <a:ea typeface="+mj-ea"/>
              </a:rPr>
              <a:t>T:Translation</a:t>
            </a:r>
            <a:r>
              <a:rPr lang="zh-CN" altLang="en-US" sz="1400" b="1" dirty="0">
                <a:latin typeface="+mj-ea"/>
                <a:ea typeface="+mj-ea"/>
              </a:rPr>
              <a:t>度量函数度量</a:t>
            </a:r>
            <a:endParaRPr lang="en-US" altLang="zh-CN" sz="1400" b="1" dirty="0">
              <a:latin typeface="+mj-ea"/>
              <a:ea typeface="+mj-ea"/>
            </a:endParaRPr>
          </a:p>
          <a:p>
            <a:r>
              <a:rPr lang="en-US" altLang="zh-CN" sz="1400" b="1" dirty="0">
                <a:latin typeface="+mj-ea"/>
                <a:ea typeface="+mj-ea"/>
              </a:rPr>
              <a:t>R:Rotation</a:t>
            </a:r>
            <a:r>
              <a:rPr lang="zh-CN" altLang="en-US" sz="1400" b="1" dirty="0">
                <a:latin typeface="+mj-ea"/>
                <a:ea typeface="+mj-ea"/>
              </a:rPr>
              <a:t>度量函数度量</a:t>
            </a:r>
            <a:endParaRPr lang="en-US" altLang="zh-CN" sz="1400" b="1" dirty="0">
              <a:latin typeface="+mj-ea"/>
              <a:ea typeface="+mj-ea"/>
            </a:endParaRPr>
          </a:p>
          <a:p>
            <a:r>
              <a:rPr lang="en-US" altLang="zh-CN" sz="1400" b="1" dirty="0">
                <a:latin typeface="+mj-ea"/>
                <a:ea typeface="+mj-ea"/>
              </a:rPr>
              <a:t>S:Scale</a:t>
            </a:r>
            <a:r>
              <a:rPr lang="zh-CN" altLang="en-US" sz="1400" b="1" dirty="0">
                <a:latin typeface="+mj-ea"/>
                <a:ea typeface="+mj-ea"/>
              </a:rPr>
              <a:t>度量函数度量</a:t>
            </a:r>
          </a:p>
        </p:txBody>
      </p:sp>
      <p:pic>
        <p:nvPicPr>
          <p:cNvPr id="61" name="图片 60" descr="238580e751c464ecea9d03c9e904557">
            <a:extLst>
              <a:ext uri="{FF2B5EF4-FFF2-40B4-BE49-F238E27FC236}">
                <a16:creationId xmlns:a16="http://schemas.microsoft.com/office/drawing/2014/main" id="{F660354A-F025-4D5C-A890-814740B677CA}"/>
              </a:ext>
            </a:extLst>
          </p:cNvPr>
          <p:cNvPicPr>
            <a:picLocks noChangeAspect="1"/>
          </p:cNvPicPr>
          <p:nvPr/>
        </p:nvPicPr>
        <p:blipFill>
          <a:blip r:embed="rId8"/>
          <a:stretch>
            <a:fillRect/>
          </a:stretch>
        </p:blipFill>
        <p:spPr>
          <a:xfrm>
            <a:off x="6893065" y="2620615"/>
            <a:ext cx="1712442" cy="1396267"/>
          </a:xfrm>
          <a:prstGeom prst="rect">
            <a:avLst/>
          </a:prstGeom>
        </p:spPr>
      </p:pic>
      <p:sp>
        <p:nvSpPr>
          <p:cNvPr id="62" name="矩形: 圆角 61">
            <a:extLst>
              <a:ext uri="{FF2B5EF4-FFF2-40B4-BE49-F238E27FC236}">
                <a16:creationId xmlns:a16="http://schemas.microsoft.com/office/drawing/2014/main" id="{91F39648-931E-48E8-B49E-F62060A1073B}"/>
              </a:ext>
            </a:extLst>
          </p:cNvPr>
          <p:cNvSpPr/>
          <p:nvPr/>
        </p:nvSpPr>
        <p:spPr>
          <a:xfrm>
            <a:off x="9407062" y="2192419"/>
            <a:ext cx="1821617" cy="1319530"/>
          </a:xfrm>
          <a:prstGeom prst="roundRect">
            <a:avLst/>
          </a:prstGeom>
          <a:ln w="38100">
            <a:solidFill>
              <a:schemeClr val="accent6"/>
            </a:solidFill>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
        <p:nvSpPr>
          <p:cNvPr id="63" name="文本框 62">
            <a:extLst>
              <a:ext uri="{FF2B5EF4-FFF2-40B4-BE49-F238E27FC236}">
                <a16:creationId xmlns:a16="http://schemas.microsoft.com/office/drawing/2014/main" id="{93776B9F-5A0E-46D9-B021-552A83B3AE29}"/>
              </a:ext>
            </a:extLst>
          </p:cNvPr>
          <p:cNvSpPr txBox="1"/>
          <p:nvPr/>
        </p:nvSpPr>
        <p:spPr>
          <a:xfrm>
            <a:off x="9382865" y="2587673"/>
            <a:ext cx="2097405" cy="52322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400" b="1" i="0" dirty="0">
                <a:solidFill>
                  <a:schemeClr val="bg1"/>
                </a:solidFill>
                <a:latin typeface="微软雅黑" panose="020B0503020204020204" charset="-122"/>
                <a:ea typeface="微软雅黑" panose="020B0503020204020204" charset="-122"/>
              </a:rPr>
              <a:t>基于</a:t>
            </a:r>
            <a:r>
              <a:rPr lang="zh-CN" altLang="en-US" sz="1400" b="1" dirty="0">
                <a:solidFill>
                  <a:schemeClr val="bg1"/>
                </a:solidFill>
                <a:latin typeface="微软雅黑" panose="020B0503020204020204" charset="-122"/>
                <a:ea typeface="微软雅黑" panose="020B0503020204020204" charset="-122"/>
              </a:rPr>
              <a:t>帧间滤波算法</a:t>
            </a:r>
          </a:p>
          <a:p>
            <a:r>
              <a:rPr lang="zh-CN" altLang="en-US" sz="1400" b="1" i="0" dirty="0">
                <a:solidFill>
                  <a:schemeClr val="bg1"/>
                </a:solidFill>
                <a:latin typeface="微软雅黑" panose="020B0503020204020204" charset="-122"/>
                <a:ea typeface="微软雅黑" panose="020B0503020204020204" charset="-122"/>
              </a:rPr>
              <a:t>选择最优操纵类型视点</a:t>
            </a:r>
          </a:p>
        </p:txBody>
      </p:sp>
      <p:sp>
        <p:nvSpPr>
          <p:cNvPr id="64" name="箭头: 右 63">
            <a:extLst>
              <a:ext uri="{FF2B5EF4-FFF2-40B4-BE49-F238E27FC236}">
                <a16:creationId xmlns:a16="http://schemas.microsoft.com/office/drawing/2014/main" id="{DA985419-2943-4738-BDF6-A94188E24D2C}"/>
              </a:ext>
            </a:extLst>
          </p:cNvPr>
          <p:cNvSpPr/>
          <p:nvPr/>
        </p:nvSpPr>
        <p:spPr>
          <a:xfrm>
            <a:off x="11240774" y="2673253"/>
            <a:ext cx="280197" cy="37219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0,&quot;width&quot;:6900}"/>
</p:tagLst>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1417</Words>
  <Application>Microsoft Macintosh PowerPoint</Application>
  <PresentationFormat>Widescreen</PresentationFormat>
  <Paragraphs>228</Paragraphs>
  <Slides>16</Slides>
  <Notes>14</Notes>
  <HiddenSlides>0</HiddenSlides>
  <MMClips>1</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16</vt:i4>
      </vt:variant>
    </vt:vector>
  </HeadingPairs>
  <TitlesOfParts>
    <vt:vector size="32" baseType="lpstr">
      <vt:lpstr>楷体</vt:lpstr>
      <vt:lpstr>微软雅黑</vt:lpstr>
      <vt:lpstr>NimbusRomNo9L-Regu</vt:lpstr>
      <vt:lpstr>黑体</vt:lpstr>
      <vt:lpstr>宋体</vt:lpstr>
      <vt:lpstr>华文行楷</vt:lpstr>
      <vt:lpstr>Arial</vt:lpstr>
      <vt:lpstr>Calibri</vt:lpstr>
      <vt:lpstr>Cambria Math</vt:lpstr>
      <vt:lpstr>Times New Roman</vt:lpstr>
      <vt:lpstr>2_默认设计模板</vt:lpstr>
      <vt:lpstr>1_默认设计模板</vt:lpstr>
      <vt:lpstr>4_默认设计模板</vt:lpstr>
      <vt:lpstr>5_默认设计模板</vt:lpstr>
      <vt:lpstr>3_默认设计模板</vt:lpstr>
      <vt:lpstr>6_默认设计模板</vt:lpstr>
      <vt:lpstr>PowerPoint Presentation</vt:lpstr>
      <vt:lpstr>汇报提纲</vt:lpstr>
      <vt:lpstr>一、研究背景</vt:lpstr>
      <vt:lpstr>汇报提纲</vt:lpstr>
      <vt:lpstr>二、研究现状</vt:lpstr>
      <vt:lpstr>二、研究现状</vt:lpstr>
      <vt:lpstr>汇报提纲</vt:lpstr>
      <vt:lpstr>PowerPoint Presentation</vt:lpstr>
      <vt:lpstr>三、研究内容</vt:lpstr>
      <vt:lpstr>三、研究内容一</vt:lpstr>
      <vt:lpstr>三、研究内容一</vt:lpstr>
      <vt:lpstr>三、研究内容二</vt:lpstr>
      <vt:lpstr>三、研究内容三</vt:lpstr>
      <vt:lpstr>汇报提纲</vt:lpstr>
      <vt:lpstr>四、研究计划</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Lau Springs</cp:lastModifiedBy>
  <cp:revision>2256</cp:revision>
  <cp:lastPrinted>2017-04-03T03:42:00Z</cp:lastPrinted>
  <dcterms:created xsi:type="dcterms:W3CDTF">2014-10-19T13:03:00Z</dcterms:created>
  <dcterms:modified xsi:type="dcterms:W3CDTF">2023-02-19T09:04:27Z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